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1" r:id="rId2"/>
    <p:sldId id="286" r:id="rId3"/>
    <p:sldId id="328" r:id="rId4"/>
    <p:sldId id="352" r:id="rId5"/>
    <p:sldId id="353" r:id="rId6"/>
    <p:sldId id="354" r:id="rId7"/>
    <p:sldId id="288" r:id="rId8"/>
    <p:sldId id="327" r:id="rId9"/>
    <p:sldId id="326" r:id="rId10"/>
    <p:sldId id="355" r:id="rId11"/>
    <p:sldId id="347" r:id="rId12"/>
    <p:sldId id="344" r:id="rId13"/>
    <p:sldId id="349" r:id="rId14"/>
    <p:sldId id="351" r:id="rId15"/>
    <p:sldId id="356" r:id="rId16"/>
    <p:sldId id="336" r:id="rId17"/>
  </p:sldIdLst>
  <p:sldSz cx="9144000" cy="6858000" type="screen4x3"/>
  <p:notesSz cx="6858000" cy="9220200"/>
  <p:custDataLst>
    <p:tags r:id="rId2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orient="horz" pos="3816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640" userDrawn="1">
          <p15:clr>
            <a:srgbClr val="A4A3A4"/>
          </p15:clr>
        </p15:guide>
        <p15:guide id="5" orient="horz" pos="2500" userDrawn="1">
          <p15:clr>
            <a:srgbClr val="A4A3A4"/>
          </p15:clr>
        </p15:guide>
        <p15:guide id="6" orient="horz" pos="1049" userDrawn="1">
          <p15:clr>
            <a:srgbClr val="A4A3A4"/>
          </p15:clr>
        </p15:guide>
        <p15:guide id="7" orient="horz" pos="2409" userDrawn="1">
          <p15:clr>
            <a:srgbClr val="A4A3A4"/>
          </p15:clr>
        </p15:guide>
        <p15:guide id="8" orient="horz" pos="1162" userDrawn="1">
          <p15:clr>
            <a:srgbClr val="A4A3A4"/>
          </p15:clr>
        </p15:guide>
        <p15:guide id="9" pos="2880">
          <p15:clr>
            <a:srgbClr val="A4A3A4"/>
          </p15:clr>
        </p15:guide>
        <p15:guide id="10" pos="158">
          <p15:clr>
            <a:srgbClr val="A4A3A4"/>
          </p15:clr>
        </p15:guide>
        <p15:guide id="11" pos="5602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pos="2925">
          <p15:clr>
            <a:srgbClr val="A4A3A4"/>
          </p15:clr>
        </p15:guide>
        <p15:guide id="14" pos="1905">
          <p15:clr>
            <a:srgbClr val="A4A3A4"/>
          </p15:clr>
        </p15:guide>
        <p15:guide id="15" pos="2041" userDrawn="1">
          <p15:clr>
            <a:srgbClr val="A4A3A4"/>
          </p15:clr>
        </p15:guide>
        <p15:guide id="16" pos="3764">
          <p15:clr>
            <a:srgbClr val="A4A3A4"/>
          </p15:clr>
        </p15:guide>
        <p15:guide id="17" pos="3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958B"/>
    <a:srgbClr val="499F96"/>
    <a:srgbClr val="E4003A"/>
    <a:srgbClr val="3557D6"/>
    <a:srgbClr val="797900"/>
    <a:srgbClr val="42D4F4"/>
    <a:srgbClr val="469990"/>
    <a:srgbClr val="3AB44A"/>
    <a:srgbClr val="F5823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3" autoAdjust="0"/>
    <p:restoredTop sz="96904" autoAdjust="0"/>
  </p:normalViewPr>
  <p:slideViewPr>
    <p:cSldViewPr snapToGrid="0" showGuides="1">
      <p:cViewPr varScale="1">
        <p:scale>
          <a:sx n="97" d="100"/>
          <a:sy n="97" d="100"/>
        </p:scale>
        <p:origin x="384" y="72"/>
      </p:cViewPr>
      <p:guideLst>
        <p:guide orient="horz" pos="4133"/>
        <p:guide orient="horz" pos="3816"/>
        <p:guide orient="horz" pos="3838"/>
        <p:guide orient="horz" pos="640"/>
        <p:guide orient="horz" pos="2500"/>
        <p:guide orient="horz" pos="1049"/>
        <p:guide orient="horz" pos="2409"/>
        <p:guide orient="horz" pos="1162"/>
        <p:guide pos="2880"/>
        <p:guide pos="158"/>
        <p:guide pos="5602"/>
        <p:guide pos="431"/>
        <p:guide pos="2925"/>
        <p:guide pos="1905"/>
        <p:guide pos="2041"/>
        <p:guide pos="3764"/>
        <p:guide pos="3878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scidom.de\nas\AGV\Daten\Strobl\Markus%20Lechner\data\Notch2IC_CD19-CreERT2\time%20course%201x%20Tamoxife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scidom.de\nas\AGV\Daten\Strobl\Markus%20Lechner\data\Notch2IC_CD19-CreERT2\time%20course%201x%20Tamoxifen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nas.scidom.de\AGV\Daten\Strobl\Markus%20Lechner\data\Notch2IC_CD19-CreERT2\Kinetik%20Notch2IC%20ERT2%204x%20antiIL7R,%201x%20TAM\Kinetik%20hom%20vs%20het.xls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\\nas.scidom.de\AGV\Daten\Strobl\Markus%20Lechner\data\Notch2IC_CD19-CreERT2\Kinetik%20Notch2IC%20ERT2%204x%20antiIL7R,%201x%20TAM\Kinetik%20hom%20vs%20het.xls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days after tamoxifen treatment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Tabelle1!$B$18:$G$18</c:f>
                <c:numCache>
                  <c:formatCode>General</c:formatCode>
                  <c:ptCount val="6"/>
                  <c:pt idx="0">
                    <c:v>0.38990230766668882</c:v>
                  </c:pt>
                  <c:pt idx="1">
                    <c:v>0.95659813924134385</c:v>
                  </c:pt>
                  <c:pt idx="2">
                    <c:v>1.0930451129974534</c:v>
                  </c:pt>
                  <c:pt idx="3">
                    <c:v>1.9971404557516745</c:v>
                  </c:pt>
                  <c:pt idx="4">
                    <c:v>1.4566399692442831</c:v>
                  </c:pt>
                  <c:pt idx="5">
                    <c:v>2.1213203435596424</c:v>
                  </c:pt>
                </c:numCache>
              </c:numRef>
            </c:plus>
            <c:minus>
              <c:numRef>
                <c:f>Tabelle1!$B$18:$G$18</c:f>
                <c:numCache>
                  <c:formatCode>General</c:formatCode>
                  <c:ptCount val="6"/>
                  <c:pt idx="0">
                    <c:v>0.38990230766668882</c:v>
                  </c:pt>
                  <c:pt idx="1">
                    <c:v>0.95659813924134385</c:v>
                  </c:pt>
                  <c:pt idx="2">
                    <c:v>1.0930451129974534</c:v>
                  </c:pt>
                  <c:pt idx="3">
                    <c:v>1.9971404557516745</c:v>
                  </c:pt>
                  <c:pt idx="4">
                    <c:v>1.4566399692442831</c:v>
                  </c:pt>
                  <c:pt idx="5">
                    <c:v>2.1213203435596424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Tabelle1!$B$3:$G$3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14</c:v>
                </c:pt>
                <c:pt idx="4">
                  <c:v>19</c:v>
                </c:pt>
                <c:pt idx="5">
                  <c:v>30</c:v>
                </c:pt>
              </c:numCache>
            </c:numRef>
          </c:cat>
          <c:val>
            <c:numRef>
              <c:f>Tabelle1!$B$17:$G$17</c:f>
              <c:numCache>
                <c:formatCode>General</c:formatCode>
                <c:ptCount val="6"/>
                <c:pt idx="0">
                  <c:v>1.1528571428571428</c:v>
                </c:pt>
                <c:pt idx="1">
                  <c:v>2.5259999999999998</c:v>
                </c:pt>
                <c:pt idx="2">
                  <c:v>2.9014285714285717</c:v>
                </c:pt>
                <c:pt idx="3">
                  <c:v>4.7119999999999997</c:v>
                </c:pt>
                <c:pt idx="4">
                  <c:v>4.7300000000000004</c:v>
                </c:pt>
                <c:pt idx="5">
                  <c:v>3.1399999999999997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68-4D2D-94A3-4756E4B821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2481256"/>
        <c:axId val="342481584"/>
      </c:barChart>
      <c:catAx>
        <c:axId val="342481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481584"/>
        <c:crosses val="autoZero"/>
        <c:auto val="1"/>
        <c:lblAlgn val="ctr"/>
        <c:lblOffset val="100"/>
        <c:noMultiLvlLbl val="0"/>
      </c:catAx>
      <c:valAx>
        <c:axId val="342481584"/>
        <c:scaling>
          <c:orientation val="minMax"/>
          <c:max val="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 hCD2+ cells in B220+</a:t>
                </a:r>
              </a:p>
              <a:p>
                <a: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4812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9480458003670281"/>
          <c:y val="5.0925925925925923E-2"/>
          <c:w val="0.7877191958845281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Tabelle1!$B$50:$G$50</c:f>
                <c:numCache>
                  <c:formatCode>General</c:formatCode>
                  <c:ptCount val="6"/>
                  <c:pt idx="0">
                    <c:v>4.3301270189221936</c:v>
                  </c:pt>
                  <c:pt idx="1">
                    <c:v>5.7053220767981196</c:v>
                  </c:pt>
                  <c:pt idx="2">
                    <c:v>2.673792562385247</c:v>
                  </c:pt>
                  <c:pt idx="3">
                    <c:v>4.9671923659145678</c:v>
                  </c:pt>
                  <c:pt idx="4">
                    <c:v>1.2020815280171329</c:v>
                  </c:pt>
                  <c:pt idx="5">
                    <c:v>4.1719300090006346</c:v>
                  </c:pt>
                </c:numCache>
              </c:numRef>
            </c:plus>
            <c:minus>
              <c:numRef>
                <c:f>Tabelle1!$B$50:$G$50</c:f>
                <c:numCache>
                  <c:formatCode>General</c:formatCode>
                  <c:ptCount val="6"/>
                  <c:pt idx="0">
                    <c:v>4.3301270189221936</c:v>
                  </c:pt>
                  <c:pt idx="1">
                    <c:v>5.7053220767981196</c:v>
                  </c:pt>
                  <c:pt idx="2">
                    <c:v>2.673792562385247</c:v>
                  </c:pt>
                  <c:pt idx="3">
                    <c:v>4.9671923659145678</c:v>
                  </c:pt>
                  <c:pt idx="4">
                    <c:v>1.2020815280171329</c:v>
                  </c:pt>
                  <c:pt idx="5">
                    <c:v>4.1719300090006346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Tabelle1!$B$3:$G$3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14</c:v>
                </c:pt>
                <c:pt idx="4">
                  <c:v>19</c:v>
                </c:pt>
                <c:pt idx="5">
                  <c:v>30</c:v>
                </c:pt>
              </c:numCache>
            </c:numRef>
          </c:cat>
          <c:val>
            <c:numRef>
              <c:f>Tabelle1!$B$49:$G$49</c:f>
              <c:numCache>
                <c:formatCode>General</c:formatCode>
                <c:ptCount val="6"/>
                <c:pt idx="0">
                  <c:v>14.5</c:v>
                </c:pt>
                <c:pt idx="1">
                  <c:v>14.93</c:v>
                </c:pt>
                <c:pt idx="2">
                  <c:v>32.524999999999999</c:v>
                </c:pt>
                <c:pt idx="3">
                  <c:v>77.94</c:v>
                </c:pt>
                <c:pt idx="4">
                  <c:v>84.050000000000011</c:v>
                </c:pt>
                <c:pt idx="5">
                  <c:v>95.45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17-40C3-ABFE-10EAE3A38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2481256"/>
        <c:axId val="342481584"/>
      </c:barChart>
      <c:catAx>
        <c:axId val="342481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481584"/>
        <c:crosses val="autoZero"/>
        <c:auto val="1"/>
        <c:lblAlgn val="ctr"/>
        <c:lblOffset val="100"/>
        <c:noMultiLvlLbl val="0"/>
      </c:catAx>
      <c:valAx>
        <c:axId val="34248158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 MZBs</a:t>
                </a:r>
                <a:r>
                  <a:rPr lang="en-US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hCD2+</a:t>
                </a:r>
              </a:p>
            </c:rich>
          </c:tx>
          <c:layout>
            <c:manualLayout>
              <c:xMode val="edge"/>
              <c:yMode val="edge"/>
              <c:x val="3.8803652303243369E-2"/>
              <c:y val="0.223825342165147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481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de-DE" dirty="0" smtClean="0"/>
              <a:t>Notch2IC//CD19creERT2:hom</a:t>
            </a:r>
            <a:endParaRPr lang="de-DE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Tabelle1!$B$2</c:f>
              <c:strCache>
                <c:ptCount val="1"/>
                <c:pt idx="0">
                  <c:v>total MZBs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Tabelle1!$F$3:$F$7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0.40499999999999958</c:v>
                  </c:pt>
                  <c:pt idx="2">
                    <c:v>0.43858357875729603</c:v>
                  </c:pt>
                  <c:pt idx="3">
                    <c:v>0</c:v>
                  </c:pt>
                  <c:pt idx="4">
                    <c:v>0</c:v>
                  </c:pt>
                </c:numCache>
              </c:numRef>
            </c:plus>
            <c:minus>
              <c:numRef>
                <c:f>Tabelle1!$F$3:$F$7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0.40499999999999958</c:v>
                  </c:pt>
                  <c:pt idx="2">
                    <c:v>0.43858357875729603</c:v>
                  </c:pt>
                  <c:pt idx="3">
                    <c:v>0</c:v>
                  </c:pt>
                  <c:pt idx="4">
                    <c:v>0</c:v>
                  </c:pt>
                </c:numCache>
              </c:numRef>
            </c:minus>
          </c:errBars>
          <c:cat>
            <c:strRef>
              <c:f>Tabelle1!$A$3:$A$7</c:f>
              <c:strCache>
                <c:ptCount val="5"/>
                <c:pt idx="0">
                  <c:v>Day 3</c:v>
                </c:pt>
                <c:pt idx="1">
                  <c:v>Day 5</c:v>
                </c:pt>
                <c:pt idx="2">
                  <c:v>Day 7</c:v>
                </c:pt>
                <c:pt idx="3">
                  <c:v>Day 14</c:v>
                </c:pt>
                <c:pt idx="4">
                  <c:v>Day 30</c:v>
                </c:pt>
              </c:strCache>
            </c:strRef>
          </c:cat>
          <c:val>
            <c:numRef>
              <c:f>Tabelle1!$E$3:$E$7</c:f>
              <c:numCache>
                <c:formatCode>General</c:formatCode>
                <c:ptCount val="5"/>
                <c:pt idx="0">
                  <c:v>1.46</c:v>
                </c:pt>
                <c:pt idx="1">
                  <c:v>2.1850000000000001</c:v>
                </c:pt>
                <c:pt idx="2">
                  <c:v>2.8166666666666664</c:v>
                </c:pt>
                <c:pt idx="3">
                  <c:v>3.77</c:v>
                </c:pt>
                <c:pt idx="4">
                  <c:v>3.88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AA-490B-88AC-767BF7C240ED}"/>
            </c:ext>
          </c:extLst>
        </c:ser>
        <c:ser>
          <c:idx val="1"/>
          <c:order val="1"/>
          <c:tx>
            <c:strRef>
              <c:f>Tabelle1!$G$2</c:f>
              <c:strCache>
                <c:ptCount val="1"/>
                <c:pt idx="0">
                  <c:v>hCD2- MZBs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Tabelle1!$K$3:$K$7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5.9999999999999942E-2</c:v>
                  </c:pt>
                  <c:pt idx="2">
                    <c:v>6.4807406984078567E-2</c:v>
                  </c:pt>
                  <c:pt idx="3">
                    <c:v>0</c:v>
                  </c:pt>
                  <c:pt idx="4">
                    <c:v>0</c:v>
                  </c:pt>
                </c:numCache>
              </c:numRef>
            </c:plus>
            <c:minus>
              <c:numRef>
                <c:f>Tabelle1!$K$3:$K$7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5.9999999999999942E-2</c:v>
                  </c:pt>
                  <c:pt idx="2">
                    <c:v>6.4807406984078567E-2</c:v>
                  </c:pt>
                  <c:pt idx="3">
                    <c:v>0</c:v>
                  </c:pt>
                  <c:pt idx="4">
                    <c:v>0</c:v>
                  </c:pt>
                </c:numCache>
              </c:numRef>
            </c:minus>
          </c:errBars>
          <c:cat>
            <c:strRef>
              <c:f>Tabelle1!$A$3:$A$7</c:f>
              <c:strCache>
                <c:ptCount val="5"/>
                <c:pt idx="0">
                  <c:v>Day 3</c:v>
                </c:pt>
                <c:pt idx="1">
                  <c:v>Day 5</c:v>
                </c:pt>
                <c:pt idx="2">
                  <c:v>Day 7</c:v>
                </c:pt>
                <c:pt idx="3">
                  <c:v>Day 14</c:v>
                </c:pt>
                <c:pt idx="4">
                  <c:v>Day 30</c:v>
                </c:pt>
              </c:strCache>
            </c:strRef>
          </c:cat>
          <c:val>
            <c:numRef>
              <c:f>Tabelle1!$J$3:$J$7</c:f>
              <c:numCache>
                <c:formatCode>General</c:formatCode>
                <c:ptCount val="5"/>
                <c:pt idx="0">
                  <c:v>1.2</c:v>
                </c:pt>
                <c:pt idx="1">
                  <c:v>1.1600000000000001</c:v>
                </c:pt>
                <c:pt idx="2">
                  <c:v>1.1599999999999999</c:v>
                </c:pt>
                <c:pt idx="3">
                  <c:v>1.02</c:v>
                </c:pt>
                <c:pt idx="4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AA-490B-88AC-767BF7C240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2324352"/>
        <c:axId val="132346624"/>
      </c:barChart>
      <c:catAx>
        <c:axId val="132324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2346624"/>
        <c:crosses val="autoZero"/>
        <c:auto val="1"/>
        <c:lblAlgn val="ctr"/>
        <c:lblOffset val="100"/>
        <c:noMultiLvlLbl val="0"/>
      </c:catAx>
      <c:valAx>
        <c:axId val="13234662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/>
                  <a:t>%MZBs </a:t>
                </a:r>
                <a:r>
                  <a:rPr lang="de-DE" baseline="0"/>
                  <a:t>from B220+</a:t>
                </a:r>
                <a:endParaRPr lang="de-DE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23243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de-DE" dirty="0" smtClean="0"/>
              <a:t>Notch2IC//CD19creERT2:het</a:t>
            </a:r>
            <a:endParaRPr lang="de-DE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Tabelle1!$B$2</c:f>
              <c:strCache>
                <c:ptCount val="1"/>
                <c:pt idx="0">
                  <c:v>total MZBs</c:v>
                </c:pt>
              </c:strCache>
            </c:strRef>
          </c:tx>
          <c:invertIfNegative val="0"/>
          <c:cat>
            <c:strRef>
              <c:f>Tabelle1!$A$5:$A$7</c:f>
              <c:strCache>
                <c:ptCount val="3"/>
                <c:pt idx="0">
                  <c:v>Day 7</c:v>
                </c:pt>
                <c:pt idx="1">
                  <c:v>Day 14</c:v>
                </c:pt>
                <c:pt idx="2">
                  <c:v>Day 30</c:v>
                </c:pt>
              </c:strCache>
            </c:strRef>
          </c:cat>
          <c:val>
            <c:numRef>
              <c:f>Tabelle1!$L$5:$L$7</c:f>
              <c:numCache>
                <c:formatCode>General</c:formatCode>
                <c:ptCount val="3"/>
                <c:pt idx="0">
                  <c:v>4.17</c:v>
                </c:pt>
                <c:pt idx="1">
                  <c:v>8.41</c:v>
                </c:pt>
                <c:pt idx="2">
                  <c:v>11.4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55-459D-8E24-71AE912551F2}"/>
            </c:ext>
          </c:extLst>
        </c:ser>
        <c:ser>
          <c:idx val="1"/>
          <c:order val="1"/>
          <c:tx>
            <c:strRef>
              <c:f>Tabelle1!$G$2</c:f>
              <c:strCache>
                <c:ptCount val="1"/>
                <c:pt idx="0">
                  <c:v>hCD2- MZBs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</c:spPr>
          <c:invertIfNegative val="0"/>
          <c:cat>
            <c:strRef>
              <c:f>Tabelle1!$A$5:$A$7</c:f>
              <c:strCache>
                <c:ptCount val="3"/>
                <c:pt idx="0">
                  <c:v>Day 7</c:v>
                </c:pt>
                <c:pt idx="1">
                  <c:v>Day 14</c:v>
                </c:pt>
                <c:pt idx="2">
                  <c:v>Day 30</c:v>
                </c:pt>
              </c:strCache>
            </c:strRef>
          </c:cat>
          <c:val>
            <c:numRef>
              <c:f>Tabelle1!$M$5:$M$7</c:f>
              <c:numCache>
                <c:formatCode>General</c:formatCode>
                <c:ptCount val="3"/>
                <c:pt idx="0">
                  <c:v>3.85</c:v>
                </c:pt>
                <c:pt idx="1">
                  <c:v>6.28</c:v>
                </c:pt>
                <c:pt idx="2">
                  <c:v>9.3800000000000008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55-459D-8E24-71AE912551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2372352"/>
        <c:axId val="132373888"/>
      </c:barChart>
      <c:catAx>
        <c:axId val="132372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2373888"/>
        <c:crosses val="autoZero"/>
        <c:auto val="1"/>
        <c:lblAlgn val="ctr"/>
        <c:lblOffset val="100"/>
        <c:noMultiLvlLbl val="0"/>
      </c:catAx>
      <c:valAx>
        <c:axId val="132373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/>
                  <a:t>%MZBs </a:t>
                </a:r>
                <a:r>
                  <a:rPr lang="de-DE" baseline="0"/>
                  <a:t>from B220+</a:t>
                </a:r>
                <a:endParaRPr lang="de-DE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237235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90DE8-A974-42E1-8484-329CC853EA0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2971800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758238"/>
            <a:ext cx="2971800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67A0A-B317-44DD-AA02-E0FF9AAE7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11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010"/>
          </a:xfrm>
          <a:prstGeom prst="rect">
            <a:avLst/>
          </a:prstGeom>
        </p:spPr>
        <p:txBody>
          <a:bodyPr vert="horz" lIns="91867" tIns="45934" rIns="91867" bIns="45934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5" y="0"/>
            <a:ext cx="2971800" cy="461010"/>
          </a:xfrm>
          <a:prstGeom prst="rect">
            <a:avLst/>
          </a:prstGeom>
        </p:spPr>
        <p:txBody>
          <a:bodyPr vert="horz" lIns="91867" tIns="45934" rIns="91867" bIns="45934" rtlCol="0"/>
          <a:lstStyle>
            <a:lvl1pPr algn="r">
              <a:defRPr sz="1200"/>
            </a:lvl1pPr>
          </a:lstStyle>
          <a:p>
            <a:fld id="{7E109A6C-D884-45F8-B5EB-D7A1699C6653}" type="datetimeFigureOut">
              <a:rPr lang="de-DE" smtClean="0"/>
              <a:t>21.01.2022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2150"/>
            <a:ext cx="4608512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67" tIns="45934" rIns="91867" bIns="4593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2" y="4379596"/>
            <a:ext cx="5486400" cy="4149090"/>
          </a:xfrm>
          <a:prstGeom prst="rect">
            <a:avLst/>
          </a:prstGeom>
        </p:spPr>
        <p:txBody>
          <a:bodyPr vert="horz" lIns="91867" tIns="45934" rIns="91867" bIns="45934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2971800" cy="461010"/>
          </a:xfrm>
          <a:prstGeom prst="rect">
            <a:avLst/>
          </a:prstGeom>
        </p:spPr>
        <p:txBody>
          <a:bodyPr vert="horz" lIns="91867" tIns="45934" rIns="91867" bIns="45934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5" y="8757590"/>
            <a:ext cx="2971800" cy="461010"/>
          </a:xfrm>
          <a:prstGeom prst="rect">
            <a:avLst/>
          </a:prstGeom>
        </p:spPr>
        <p:txBody>
          <a:bodyPr vert="horz" lIns="91867" tIns="45934" rIns="91867" bIns="45934" rtlCol="0" anchor="b"/>
          <a:lstStyle>
            <a:lvl1pPr algn="r">
              <a:defRPr sz="1200"/>
            </a:lvl1pPr>
          </a:lstStyle>
          <a:p>
            <a:fld id="{098BD289-3A29-45E8-AD20-ACE8C932FF0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67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129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728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63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CD19 </a:t>
            </a:r>
            <a:r>
              <a:rPr lang="de-DE" dirty="0" err="1" smtClean="0"/>
              <a:t>proficient</a:t>
            </a:r>
            <a:r>
              <a:rPr lang="de-DE" dirty="0" smtClean="0"/>
              <a:t> </a:t>
            </a:r>
            <a:r>
              <a:rPr lang="de-DE" dirty="0" err="1" smtClean="0"/>
              <a:t>cells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389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978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694B-7AF5-4919-BA31-7ED18378A1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25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631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Notch</a:t>
            </a:r>
            <a:r>
              <a:rPr lang="de-DE" dirty="0" smtClean="0"/>
              <a:t> </a:t>
            </a:r>
            <a:r>
              <a:rPr lang="de-DE" dirty="0" err="1" smtClean="0"/>
              <a:t>signaling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evolutionary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conserved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signaling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pathway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multicellular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organisms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embryogenesis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neurogenesis</a:t>
            </a:r>
            <a:r>
              <a:rPr lang="de-DE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730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9046">
              <a:defRPr/>
            </a:pPr>
            <a:r>
              <a:rPr lang="en-US" sz="1100" dirty="0">
                <a:latin typeface="Helvetica" panose="020B0604020202020204" pitchFamily="34" charset="0"/>
              </a:rPr>
              <a:t>Transitional B cells were long time thought to receive </a:t>
            </a:r>
            <a:r>
              <a:rPr lang="en-US" sz="1100" b="1" dirty="0">
                <a:latin typeface="Helvetica" panose="020B0604020202020204" pitchFamily="34" charset="0"/>
              </a:rPr>
              <a:t>Notch2 ligand stimulation in splenic  blood vessels and the red pulp upon influx</a:t>
            </a:r>
            <a:r>
              <a:rPr lang="en-US" sz="1100" dirty="0">
                <a:latin typeface="Helvetica" panose="020B0604020202020204" pitchFamily="34" charset="0"/>
              </a:rPr>
              <a:t> from the bone marrow.</a:t>
            </a:r>
          </a:p>
          <a:p>
            <a:pPr defTabSz="869046">
              <a:defRPr/>
            </a:pPr>
            <a:endParaRPr lang="de-DE" sz="1100" dirty="0">
              <a:latin typeface="Helvetica" panose="020B0604020202020204" pitchFamily="34" charset="0"/>
            </a:endParaRPr>
          </a:p>
          <a:p>
            <a:pPr defTabSz="869046">
              <a:defRPr/>
            </a:pPr>
            <a:r>
              <a:rPr lang="de-DE" sz="1100" dirty="0" err="1">
                <a:latin typeface="Helvetica" panose="020B0604020202020204" pitchFamily="34" charset="0"/>
              </a:rPr>
              <a:t>Four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years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ago</a:t>
            </a:r>
            <a:r>
              <a:rPr lang="de-DE" sz="1100" dirty="0">
                <a:latin typeface="Helvetica" panose="020B0604020202020204" pitchFamily="34" charset="0"/>
              </a:rPr>
              <a:t> an </a:t>
            </a:r>
            <a:r>
              <a:rPr lang="de-DE" sz="1100" dirty="0" err="1">
                <a:latin typeface="Helvetica" panose="020B0604020202020204" pitchFamily="34" charset="0"/>
              </a:rPr>
              <a:t>important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paper</a:t>
            </a:r>
            <a:r>
              <a:rPr lang="de-DE" sz="1100" dirty="0">
                <a:latin typeface="Helvetica" panose="020B0604020202020204" pitchFamily="34" charset="0"/>
              </a:rPr>
              <a:t> was </a:t>
            </a:r>
            <a:r>
              <a:rPr lang="de-DE" sz="1100" dirty="0" err="1">
                <a:latin typeface="Helvetica" panose="020B0604020202020204" pitchFamily="34" charset="0"/>
              </a:rPr>
              <a:t>published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from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the</a:t>
            </a:r>
            <a:r>
              <a:rPr lang="de-DE" sz="1100" dirty="0">
                <a:latin typeface="Helvetica" panose="020B0604020202020204" pitchFamily="34" charset="0"/>
              </a:rPr>
              <a:t> Radtke lab </a:t>
            </a:r>
            <a:r>
              <a:rPr lang="de-DE" sz="1100" dirty="0" err="1">
                <a:latin typeface="Helvetica" panose="020B0604020202020204" pitchFamily="34" charset="0"/>
              </a:rPr>
              <a:t>indicating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that</a:t>
            </a:r>
            <a:r>
              <a:rPr lang="de-DE" sz="1100" dirty="0">
                <a:latin typeface="Helvetica" panose="020B0604020202020204" pitchFamily="34" charset="0"/>
              </a:rPr>
              <a:t> MZB </a:t>
            </a:r>
            <a:r>
              <a:rPr lang="de-DE" sz="1100" dirty="0" err="1">
                <a:latin typeface="Helvetica" panose="020B0604020202020204" pitchFamily="34" charset="0"/>
              </a:rPr>
              <a:t>differentiation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takes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place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within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splenic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follicles</a:t>
            </a:r>
            <a:r>
              <a:rPr lang="de-DE" sz="1100" dirty="0">
                <a:latin typeface="Helvetica" panose="020B0604020202020204" pitchFamily="34" charset="0"/>
              </a:rPr>
              <a:t>!</a:t>
            </a:r>
          </a:p>
          <a:p>
            <a:pPr defTabSz="869046">
              <a:defRPr/>
            </a:pPr>
            <a:r>
              <a:rPr lang="de-DE" sz="1100" dirty="0" err="1">
                <a:latin typeface="Helvetica" panose="020B0604020202020204" pitchFamily="34" charset="0"/>
              </a:rPr>
              <a:t>They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knocked</a:t>
            </a:r>
            <a:r>
              <a:rPr lang="de-DE" sz="1100" dirty="0">
                <a:latin typeface="Helvetica" panose="020B0604020202020204" pitchFamily="34" charset="0"/>
              </a:rPr>
              <a:t> out Notch2 </a:t>
            </a:r>
            <a:r>
              <a:rPr lang="de-DE" sz="1100" dirty="0" err="1">
                <a:latin typeface="Helvetica" panose="020B0604020202020204" pitchFamily="34" charset="0"/>
              </a:rPr>
              <a:t>ligands</a:t>
            </a:r>
            <a:r>
              <a:rPr lang="de-DE" sz="1100" dirty="0">
                <a:latin typeface="Helvetica" panose="020B0604020202020204" pitchFamily="34" charset="0"/>
              </a:rPr>
              <a:t> on </a:t>
            </a:r>
            <a:r>
              <a:rPr lang="de-DE" sz="1100" dirty="0" err="1">
                <a:latin typeface="Helvetica" panose="020B0604020202020204" pitchFamily="34" charset="0"/>
              </a:rPr>
              <a:t>various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cell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types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and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eventually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found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that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</a:p>
          <a:p>
            <a:pPr defTabSz="869046">
              <a:defRPr/>
            </a:pPr>
            <a:endParaRPr lang="de-DE" sz="1100" dirty="0">
              <a:latin typeface="Helvetica" panose="020B0604020202020204" pitchFamily="34" charset="0"/>
            </a:endParaRPr>
          </a:p>
          <a:p>
            <a:pPr defTabSz="869046">
              <a:defRPr/>
            </a:pPr>
            <a:r>
              <a:rPr lang="de-DE" sz="1100" dirty="0">
                <a:latin typeface="Helvetica" panose="020B0604020202020204" pitchFamily="34" charset="0"/>
              </a:rPr>
              <a:t>MZB </a:t>
            </a:r>
            <a:r>
              <a:rPr lang="de-DE" sz="1100" dirty="0" err="1">
                <a:latin typeface="Helvetica" panose="020B0604020202020204" pitchFamily="34" charset="0"/>
              </a:rPr>
              <a:t>development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is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dependent</a:t>
            </a:r>
            <a:r>
              <a:rPr lang="de-DE" sz="1100" dirty="0">
                <a:latin typeface="Helvetica" panose="020B0604020202020204" pitchFamily="34" charset="0"/>
              </a:rPr>
              <a:t> on DLL1 </a:t>
            </a:r>
            <a:r>
              <a:rPr lang="de-DE" sz="1100" dirty="0" err="1">
                <a:latin typeface="Helvetica" panose="020B0604020202020204" pitchFamily="34" charset="0"/>
              </a:rPr>
              <a:t>expression</a:t>
            </a:r>
            <a:r>
              <a:rPr lang="de-DE" sz="1100" dirty="0">
                <a:latin typeface="Helvetica" panose="020B0604020202020204" pitchFamily="34" charset="0"/>
              </a:rPr>
              <a:t> on </a:t>
            </a:r>
            <a:r>
              <a:rPr lang="de-DE" sz="1100" dirty="0" err="1">
                <a:latin typeface="Helvetica" panose="020B0604020202020204" pitchFamily="34" charset="0"/>
              </a:rPr>
              <a:t>follicular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fibroblasts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that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de-DE" sz="1100" dirty="0" err="1">
                <a:latin typeface="Helvetica" panose="020B0604020202020204" pitchFamily="34" charset="0"/>
              </a:rPr>
              <a:t>are</a:t>
            </a:r>
            <a:r>
              <a:rPr lang="de-DE" sz="1100" dirty="0">
                <a:latin typeface="Helvetica" panose="020B0604020202020204" pitchFamily="34" charset="0"/>
              </a:rPr>
              <a:t> </a:t>
            </a:r>
            <a:r>
              <a:rPr lang="en-US" sz="1100" b="1" dirty="0">
                <a:latin typeface="Helvetica" panose="020B0604020202020204" pitchFamily="34" charset="0"/>
              </a:rPr>
              <a:t>strictly located in the splenic white pulp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59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79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144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population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spleen</a:t>
            </a:r>
            <a:r>
              <a:rPr lang="de-DE" baseline="0" dirty="0" smtClean="0"/>
              <a:t>. Coming back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differentiation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scheme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showed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beginning</a:t>
            </a:r>
            <a:r>
              <a:rPr lang="de-DE" baseline="0" dirty="0" smtClean="0"/>
              <a:t>, (KLICK),</a:t>
            </a:r>
          </a:p>
          <a:p>
            <a:r>
              <a:rPr lang="de-DE" baseline="0" dirty="0" smtClean="0"/>
              <a:t>I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ensure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follicular</a:t>
            </a:r>
            <a:r>
              <a:rPr lang="de-DE" baseline="0" dirty="0" smtClean="0"/>
              <a:t> B </a:t>
            </a:r>
            <a:r>
              <a:rPr lang="de-DE" baseline="0" dirty="0" err="1" smtClean="0"/>
              <a:t>cells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tamoxifen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validate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signature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conversion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follicular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marginal </a:t>
            </a:r>
            <a:r>
              <a:rPr lang="de-DE" baseline="0" dirty="0" err="1" smtClean="0"/>
              <a:t>zone</a:t>
            </a:r>
            <a:r>
              <a:rPr lang="de-DE" baseline="0" dirty="0" smtClean="0"/>
              <a:t> B </a:t>
            </a:r>
            <a:r>
              <a:rPr lang="de-DE" baseline="0" dirty="0" err="1" smtClean="0"/>
              <a:t>cells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868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021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021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BD289-3A29-45E8-AD20-ACE8C932FF0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89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16964" y="3470229"/>
            <a:ext cx="8327036" cy="1034322"/>
          </a:xfrm>
          <a:solidFill>
            <a:schemeClr val="bg2"/>
          </a:solidFill>
        </p:spPr>
        <p:txBody>
          <a:bodyPr lIns="180000" tIns="252000" anchor="t" anchorCtr="0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" y="2256020"/>
            <a:ext cx="8893175" cy="1404000"/>
          </a:xfrm>
          <a:solidFill>
            <a:schemeClr val="tx2"/>
          </a:solidFill>
        </p:spPr>
        <p:txBody>
          <a:bodyPr lIns="1008000" tIns="144000" bIns="144000" anchor="b" anchorCtr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" name="Picture 5" descr="rgb_a4_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690664"/>
            <a:ext cx="3919111" cy="51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N:\Leitungsbüro\Administration\Logo Vorlagen u Corporate Design\Logos Vorlagen Stand Sept 2017\HGF\aktuelle HGF Logos\Helmholtz Branding_sept 2017\01_CMYK\2017_H_Logo_CMYK_EN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26" y="4522788"/>
            <a:ext cx="3200674" cy="55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264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F228-7CB6-4B34-8FA5-B591F3303FFC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FAE00-4102-4F96-9244-589C3235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1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744B4DD-8F10-491C-BFC2-D4DC64F16D79}" type="slidenum">
              <a:rPr lang="de-DE" smtClean="0"/>
              <a:pPr/>
              <a:t>‹#›</a:t>
            </a:fld>
            <a:r>
              <a:rPr lang="de-DE" dirty="0" smtClean="0">
                <a:ea typeface="Verdana"/>
                <a:cs typeface="Verdana"/>
              </a:rPr>
              <a:t>│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145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50156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744B4DD-8F10-491C-BFC2-D4DC64F16D79}" type="slidenum">
              <a:rPr lang="de-DE" smtClean="0"/>
              <a:pPr/>
              <a:t>‹#›</a:t>
            </a:fld>
            <a:r>
              <a:rPr lang="de-DE" dirty="0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2734592" y="6135343"/>
            <a:ext cx="6409407" cy="845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0" y="6107114"/>
            <a:ext cx="3600000" cy="845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146748"/>
            <a:ext cx="8642350" cy="480441"/>
          </a:xfrm>
        </p:spPr>
        <p:txBody>
          <a:bodyPr anchor="b" anchorCtr="0"/>
          <a:lstStyle>
            <a:lvl1pPr marL="0" indent="0">
              <a:buNone/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72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Sub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582665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744B4DD-8F10-491C-BFC2-D4DC64F16D79}" type="slidenum">
              <a:rPr lang="de-DE" smtClean="0"/>
              <a:pPr/>
              <a:t>‹#›</a:t>
            </a:fld>
            <a:r>
              <a:rPr lang="de-DE" dirty="0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2734592" y="6135343"/>
            <a:ext cx="6409407" cy="845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0" y="6107114"/>
            <a:ext cx="3600000" cy="845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146748"/>
            <a:ext cx="8642350" cy="48044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dirty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/>
          </p:nvPr>
        </p:nvSpPr>
        <p:spPr>
          <a:xfrm>
            <a:off x="250825" y="1681162"/>
            <a:ext cx="8642350" cy="43783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22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Subtitle_3-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807734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744B4DD-8F10-491C-BFC2-D4DC64F16D79}" type="slidenum">
              <a:rPr lang="de-DE" smtClean="0"/>
              <a:pPr/>
              <a:t>‹#›</a:t>
            </a:fld>
            <a:r>
              <a:rPr lang="de-DE" dirty="0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2734592" y="6135343"/>
            <a:ext cx="6409407" cy="845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0" y="6107114"/>
            <a:ext cx="3600000" cy="845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/>
          </p:nvPr>
        </p:nvSpPr>
        <p:spPr>
          <a:xfrm>
            <a:off x="250825" y="1681162"/>
            <a:ext cx="2773363" cy="43783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3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3168650" y="1681162"/>
            <a:ext cx="2806700" cy="43783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4" name="Textplatzhalter 14"/>
          <p:cNvSpPr>
            <a:spLocks noGrp="1"/>
          </p:cNvSpPr>
          <p:nvPr>
            <p:ph type="body" sz="quarter" idx="16"/>
          </p:nvPr>
        </p:nvSpPr>
        <p:spPr>
          <a:xfrm>
            <a:off x="6121583" y="1681162"/>
            <a:ext cx="2771592" cy="43783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146748"/>
            <a:ext cx="8642350" cy="48044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dirty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07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Subtitle_Bild-2-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22670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744B4DD-8F10-491C-BFC2-D4DC64F16D79}" type="slidenum">
              <a:rPr lang="de-DE" smtClean="0"/>
              <a:pPr/>
              <a:t>‹#›</a:t>
            </a:fld>
            <a:r>
              <a:rPr lang="de-DE" dirty="0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2734592" y="6135343"/>
            <a:ext cx="6409407" cy="845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0" y="6107114"/>
            <a:ext cx="3600000" cy="845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3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3168650" y="1681162"/>
            <a:ext cx="2806700" cy="43783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4" name="Textplatzhalter 14"/>
          <p:cNvSpPr>
            <a:spLocks noGrp="1"/>
          </p:cNvSpPr>
          <p:nvPr>
            <p:ph type="body" sz="quarter" idx="16"/>
          </p:nvPr>
        </p:nvSpPr>
        <p:spPr>
          <a:xfrm>
            <a:off x="6121583" y="1681162"/>
            <a:ext cx="2771592" cy="43783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/>
          </p:nvPr>
        </p:nvSpPr>
        <p:spPr>
          <a:xfrm>
            <a:off x="250824" y="1681162"/>
            <a:ext cx="2773363" cy="4378325"/>
          </a:xfrm>
        </p:spPr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146748"/>
            <a:ext cx="8642350" cy="48044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dirty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36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96541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744B4DD-8F10-491C-BFC2-D4DC64F16D79}" type="slidenum">
              <a:rPr lang="de-DE" smtClean="0"/>
              <a:pPr/>
              <a:t>‹#›</a:t>
            </a:fld>
            <a:r>
              <a:rPr lang="de-DE" dirty="0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2734592" y="6135343"/>
            <a:ext cx="6409407" cy="845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0" y="6107114"/>
            <a:ext cx="3600000" cy="845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/>
          </p:nvPr>
        </p:nvSpPr>
        <p:spPr>
          <a:xfrm>
            <a:off x="250825" y="3573463"/>
            <a:ext cx="8642350" cy="2486024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250825" y="1681163"/>
            <a:ext cx="8642350" cy="1747837"/>
          </a:xfrm>
        </p:spPr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146748"/>
            <a:ext cx="8642350" cy="48044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1800" dirty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744B4DD-8F10-491C-BFC2-D4DC64F16D7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7797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_roter-Balken_Bild_vari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1276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6473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3848100" y="4647398"/>
            <a:ext cx="5295900" cy="276226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252000" rIns="0" bIns="0" rtlCol="0" anchor="t" anchorCtr="0">
            <a:noAutofit/>
          </a:bodyPr>
          <a:lstStyle/>
          <a:p>
            <a:pPr lv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3429393"/>
            <a:ext cx="8893175" cy="1362075"/>
          </a:xfrm>
          <a:solidFill>
            <a:schemeClr val="accent1"/>
          </a:solidFill>
        </p:spPr>
        <p:txBody>
          <a:bodyPr vert="horz" wrap="square" lIns="1008000" tIns="144000" rIns="0" bIns="144000" rtlCol="0" anchor="b" anchorCtr="0">
            <a:noAutofit/>
          </a:bodyPr>
          <a:lstStyle>
            <a:lvl1pPr>
              <a:defRPr lang="de-DE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Trennblatt/Kapitelfolie durch Klicken bearbeiten</a:t>
            </a:r>
            <a:endParaRPr lang="de-DE" dirty="0"/>
          </a:p>
        </p:txBody>
      </p:sp>
      <p:pic>
        <p:nvPicPr>
          <p:cNvPr id="8" name="Picture 5" descr="rgb_a4_e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5018073"/>
            <a:ext cx="3919111" cy="51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877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2960745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" name="think-cell Folie" r:id="rId14" imgW="270" imgH="270" progId="TCLayout.ActiveDocument.1">
                  <p:embed/>
                </p:oleObj>
              </mc:Choice>
              <mc:Fallback>
                <p:oleObj name="think-cell Foli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/>
          <p:cNvSpPr/>
          <p:nvPr userDrawn="1"/>
        </p:nvSpPr>
        <p:spPr>
          <a:xfrm>
            <a:off x="0" y="-1"/>
            <a:ext cx="9144000" cy="1086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0825" y="111393"/>
            <a:ext cx="8642350" cy="864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de-DE" dirty="0" smtClean="0"/>
              <a:t>Headline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825" y="1681163"/>
            <a:ext cx="8642350" cy="4378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0824" y="6613525"/>
            <a:ext cx="4193760" cy="2428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613525"/>
            <a:ext cx="3432748" cy="2428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1000" smtClean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47154" y="6613525"/>
            <a:ext cx="783496" cy="2428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744B4DD-8F10-491C-BFC2-D4DC64F16D79}" type="slidenum">
              <a:rPr lang="de-DE" smtClean="0"/>
              <a:pPr/>
              <a:t>‹#›</a:t>
            </a:fld>
            <a:r>
              <a:rPr lang="de-DE" dirty="0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2734592" y="6135343"/>
            <a:ext cx="6409407" cy="845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3" name="Rechteck 12"/>
          <p:cNvSpPr/>
          <p:nvPr userDrawn="1"/>
        </p:nvSpPr>
        <p:spPr>
          <a:xfrm>
            <a:off x="0" y="6107114"/>
            <a:ext cx="3600000" cy="845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pic>
        <p:nvPicPr>
          <p:cNvPr id="15" name="Picture 5" descr="rgb_a4_e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6274497"/>
            <a:ext cx="2631502" cy="34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6" name="Picture 152" descr="N:\Leitungsbüro\Administration\Logo Vorlagen u Corporate Design\Logos Vorlagen Stand Sept 2017\HGF\aktuelle HGF Logos\Helmholtz Branding_sept 2017\01_CMYK\2017_H_Logo_CMYK_EN.jpg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99" y="6233710"/>
            <a:ext cx="2259300" cy="38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07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2" r:id="rId3"/>
    <p:sldLayoutId id="2147483656" r:id="rId4"/>
    <p:sldLayoutId id="2147483658" r:id="rId5"/>
    <p:sldLayoutId id="2147483659" r:id="rId6"/>
    <p:sldLayoutId id="2147483660" r:id="rId7"/>
    <p:sldLayoutId id="2147483655" r:id="rId8"/>
    <p:sldLayoutId id="2147483661" r:id="rId9"/>
    <p:sldLayoutId id="2147483673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60363" indent="-180975" algn="l" defTabSz="914400" rtl="0" eaLnBrk="1" latinLnBrk="0" hangingPunct="1">
        <a:spcBef>
          <a:spcPct val="200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539750" indent="-179388" algn="l" defTabSz="914400" rtl="0" eaLnBrk="1" latinLnBrk="0" hangingPunct="1">
        <a:spcBef>
          <a:spcPct val="200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719138" indent="-179388" algn="l" defTabSz="914400" rtl="0" eaLnBrk="1" latinLnBrk="0" hangingPunct="1">
        <a:spcBef>
          <a:spcPct val="200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900113" indent="-180975" algn="l" defTabSz="914400" rtl="0" eaLnBrk="1" latinLnBrk="0" hangingPunct="1">
        <a:spcBef>
          <a:spcPct val="200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6.t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Thursday Seminar </a:t>
            </a:r>
          </a:p>
          <a:p>
            <a:r>
              <a:rPr lang="en-US" dirty="0" smtClean="0"/>
              <a:t>Markus Lechner 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sz="1400" dirty="0" smtClean="0"/>
              <a:t>14.02.2019</a:t>
            </a:r>
            <a:endParaRPr lang="en-US" sz="1400" dirty="0"/>
          </a:p>
          <a:p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Identity Conversion of B Cells through Notch2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0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dirty="0" smtClean="0"/>
              <a:t>Induction of Notch2IC induces identity conversion of FOB to MZB surface </a:t>
            </a:r>
            <a:r>
              <a:rPr lang="en-US" sz="2400" dirty="0" smtClean="0"/>
              <a:t>phenotype after 1x tamoxifen induction</a:t>
            </a:r>
            <a:endParaRPr lang="en-US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10</a:t>
            </a:fld>
            <a:r>
              <a:rPr lang="de-DE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4613316" y="1166173"/>
            <a:ext cx="129657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Day 7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922383" y="1166173"/>
            <a:ext cx="124845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Day 14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95182" y="1166173"/>
            <a:ext cx="129657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Day 3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304249" y="1166173"/>
            <a:ext cx="129657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Day 5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806233" y="5567321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CD23</a:t>
            </a:r>
            <a:endParaRPr lang="en-US" sz="7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 rot="16200000">
            <a:off x="1380245" y="5149571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CD21</a:t>
            </a:r>
            <a:endParaRPr lang="en-US"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1820142" y="5508581"/>
            <a:ext cx="706816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1820142" y="4787313"/>
            <a:ext cx="0" cy="72252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230" y="1581616"/>
            <a:ext cx="5113193" cy="37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dirty="0" smtClean="0"/>
              <a:t>Regeneration of marginal zone B cells after Notch2IC induction</a:t>
            </a:r>
            <a:endParaRPr lang="en-US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11</a:t>
            </a:fld>
            <a:r>
              <a:rPr lang="de-DE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2"/>
          <a:stretch/>
        </p:blipFill>
        <p:spPr bwMode="auto">
          <a:xfrm>
            <a:off x="1216752" y="4086225"/>
            <a:ext cx="7927248" cy="171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0681" y="1192308"/>
            <a:ext cx="515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 panose="020B0604020202020204" pitchFamily="34" charset="0"/>
              </a:rPr>
              <a:t>Notch2IC</a:t>
            </a:r>
            <a:r>
              <a:rPr lang="en-US" sz="1200" b="1" baseline="30000" dirty="0" smtClean="0">
                <a:latin typeface="Helvetica" panose="020B0604020202020204" pitchFamily="34" charset="0"/>
              </a:rPr>
              <a:t>+/-</a:t>
            </a:r>
            <a:r>
              <a:rPr lang="en-US" sz="1200" b="1" dirty="0">
                <a:latin typeface="Helvetica" panose="020B0604020202020204" pitchFamily="34" charset="0"/>
              </a:rPr>
              <a:t>_</a:t>
            </a:r>
            <a:r>
              <a:rPr lang="en-US" sz="1200" b="1" dirty="0" smtClean="0">
                <a:latin typeface="Helvetica" panose="020B0604020202020204" pitchFamily="34" charset="0"/>
              </a:rPr>
              <a:t>CD19cre-ERT2</a:t>
            </a:r>
            <a:r>
              <a:rPr lang="en-US" sz="1200" b="1" baseline="30000" dirty="0" smtClean="0">
                <a:latin typeface="Helvetica" panose="020B0604020202020204" pitchFamily="34" charset="0"/>
              </a:rPr>
              <a:t>+/+   </a:t>
            </a:r>
          </a:p>
          <a:p>
            <a:r>
              <a:rPr lang="en-US" sz="1200" dirty="0" smtClean="0">
                <a:latin typeface="Helvetica" panose="020B0604020202020204" pitchFamily="34" charset="0"/>
              </a:rPr>
              <a:t>5x 5mg Tamoxifen, analysis 1, 2, 4 weeks after first treatment</a:t>
            </a:r>
            <a:endParaRPr lang="en-US" sz="1200" dirty="0">
              <a:latin typeface="Helvetica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57175" y="2068786"/>
            <a:ext cx="1112158" cy="731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 smtClean="0">
                <a:solidFill>
                  <a:schemeClr val="tx1"/>
                </a:solidFill>
              </a:rPr>
              <a:t>Spleen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/Lymphocytes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/B220</a:t>
            </a:r>
            <a:r>
              <a:rPr lang="en-US" sz="1200" b="1" baseline="30000" dirty="0" smtClean="0">
                <a:solidFill>
                  <a:schemeClr val="tx1"/>
                </a:solidFill>
              </a:rPr>
              <a:t>+</a:t>
            </a:r>
            <a:r>
              <a:rPr lang="en-US" sz="1200" b="1" dirty="0">
                <a:solidFill>
                  <a:schemeClr val="tx1"/>
                </a:solidFill>
              </a:rPr>
              <a:t>,</a:t>
            </a:r>
            <a:r>
              <a:rPr lang="en-US" sz="1200" b="1" dirty="0" smtClean="0">
                <a:solidFill>
                  <a:schemeClr val="tx1"/>
                </a:solidFill>
              </a:rPr>
              <a:t>hCD2</a:t>
            </a:r>
            <a:r>
              <a:rPr lang="en-US" sz="1200" b="1" baseline="30000" dirty="0" smtClean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6091687"/>
            <a:ext cx="9144000" cy="47099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Regeneration of marginal zone B cells 2-4 weeks after tamoxifen treatment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112158" y="4086225"/>
            <a:ext cx="4068218" cy="1809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5075782" y="4200525"/>
            <a:ext cx="4068218" cy="1809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50" y="2118094"/>
            <a:ext cx="7685899" cy="15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3" r="39892"/>
          <a:stretch/>
        </p:blipFill>
        <p:spPr bwMode="auto">
          <a:xfrm>
            <a:off x="4511040" y="2117203"/>
            <a:ext cx="1502410" cy="16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9" r="20202"/>
          <a:stretch/>
        </p:blipFill>
        <p:spPr bwMode="auto">
          <a:xfrm>
            <a:off x="6013451" y="2118888"/>
            <a:ext cx="1506538" cy="16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7"/>
          <a:stretch/>
        </p:blipFill>
        <p:spPr bwMode="auto">
          <a:xfrm>
            <a:off x="7516813" y="2118094"/>
            <a:ext cx="1545883" cy="16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461995" y="1779419"/>
            <a:ext cx="149939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i="1" dirty="0" err="1" smtClean="0">
                <a:solidFill>
                  <a:srgbClr val="000000"/>
                </a:solidFill>
                <a:latin typeface="Helvetica" panose="020B0604020202020204" pitchFamily="34" charset="0"/>
              </a:rPr>
              <a:t>control</a:t>
            </a:r>
            <a:endParaRPr lang="en-US" i="1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300638" y="3897245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CD23</a:t>
            </a:r>
            <a:endParaRPr lang="en-US" sz="7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 rot="16200000">
            <a:off x="874650" y="3479495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CD21</a:t>
            </a:r>
            <a:endParaRPr lang="en-US"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>
            <a:off x="1314547" y="3838505"/>
            <a:ext cx="706816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V="1">
            <a:off x="1314547" y="3117237"/>
            <a:ext cx="0" cy="72252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1521036" y="2204377"/>
            <a:ext cx="93641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 smtClean="0">
                <a:solidFill>
                  <a:srgbClr val="000000"/>
                </a:solidFill>
                <a:latin typeface="Arial" charset="0"/>
              </a:rPr>
              <a:t>6,5 % MZBs</a:t>
            </a:r>
            <a:endParaRPr lang="en-US" sz="8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011646" y="1801014"/>
            <a:ext cx="149939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Day 0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561297" y="1822609"/>
            <a:ext cx="149939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Day 8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028646" y="1822609"/>
            <a:ext cx="149939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Day 15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518855" y="1822609"/>
            <a:ext cx="149939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Day 30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041263" y="2204377"/>
            <a:ext cx="87351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 smtClean="0">
                <a:solidFill>
                  <a:srgbClr val="000000"/>
                </a:solidFill>
                <a:latin typeface="Arial" charset="0"/>
              </a:rPr>
              <a:t>0,5% MZBs</a:t>
            </a:r>
            <a:endParaRPr lang="en-US" sz="8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561489" y="2204377"/>
            <a:ext cx="83918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 smtClean="0">
                <a:solidFill>
                  <a:srgbClr val="000000"/>
                </a:solidFill>
                <a:latin typeface="Arial" charset="0"/>
              </a:rPr>
              <a:t>9,4% MZBs</a:t>
            </a:r>
            <a:endParaRPr lang="en-US" sz="8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6038069" y="2204377"/>
            <a:ext cx="84850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 smtClean="0">
                <a:solidFill>
                  <a:srgbClr val="000000"/>
                </a:solidFill>
                <a:latin typeface="Arial" charset="0"/>
              </a:rPr>
              <a:t>28,3% MZBs</a:t>
            </a:r>
            <a:endParaRPr lang="en-US" sz="8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7552749" y="2204377"/>
            <a:ext cx="83877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 smtClean="0">
                <a:solidFill>
                  <a:srgbClr val="000000"/>
                </a:solidFill>
                <a:latin typeface="Arial" charset="0"/>
              </a:rPr>
              <a:t>18,9% MZBs</a:t>
            </a:r>
            <a:endParaRPr lang="en-US" sz="8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257175" y="2449039"/>
            <a:ext cx="1112158" cy="731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FE9202"/>
                </a:solidFill>
              </a:rPr>
              <a:t>hCD2</a:t>
            </a:r>
            <a:endParaRPr lang="en-US" sz="1200" b="1" dirty="0">
              <a:solidFill>
                <a:srgbClr val="FE92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23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12</a:t>
            </a:fld>
            <a:endParaRPr lang="de-DE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456549"/>
              </p:ext>
            </p:extLst>
          </p:nvPr>
        </p:nvGraphicFramePr>
        <p:xfrm>
          <a:off x="748670" y="2281159"/>
          <a:ext cx="3499986" cy="2267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1098985"/>
              </p:ext>
            </p:extLst>
          </p:nvPr>
        </p:nvGraphicFramePr>
        <p:xfrm>
          <a:off x="4798885" y="2281159"/>
          <a:ext cx="3502995" cy="2214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44549" y="1837267"/>
            <a:ext cx="265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of hCD2</a:t>
            </a:r>
            <a:r>
              <a:rPr lang="de-DE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de-DE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 cells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60230" y="1837267"/>
            <a:ext cx="335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MZB phenotype within hCD2</a:t>
            </a:r>
            <a:r>
              <a:rPr lang="de-DE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de-DE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 cells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250825" y="111393"/>
            <a:ext cx="8642350" cy="864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Kinetics of Notch2IC-expressing B cells and MZB phenotype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373124" y="4570942"/>
            <a:ext cx="2653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Days after TAM treatment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59349" y="4570942"/>
            <a:ext cx="2653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Days after TAM treatment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20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dirty="0"/>
              <a:t>Induction of Notch2IC  induces identity conversion of FOBs to MZBs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in CD19-creERT2</a:t>
            </a:r>
            <a:r>
              <a:rPr lang="en-US" sz="2400" b="1" baseline="30000" dirty="0" smtClean="0"/>
              <a:t>+/- </a:t>
            </a:r>
            <a:r>
              <a:rPr lang="en-US" sz="2400" b="1" dirty="0" smtClean="0"/>
              <a:t>mice</a:t>
            </a:r>
            <a:endParaRPr lang="en-US" sz="2400" b="1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13</a:t>
            </a:fld>
            <a:r>
              <a:rPr lang="de-DE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0" y="6104291"/>
            <a:ext cx="9144000" cy="47099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Additional effect: Further increase of non-transgenic MZBs after Notch2IC induction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graphicFrame>
        <p:nvGraphicFramePr>
          <p:cNvPr id="34" name="Diagramm 33"/>
          <p:cNvGraphicFramePr>
            <a:graphicFrameLocks/>
          </p:cNvGraphicFramePr>
          <p:nvPr>
            <p:extLst/>
          </p:nvPr>
        </p:nvGraphicFramePr>
        <p:xfrm>
          <a:off x="371475" y="1981511"/>
          <a:ext cx="4572000" cy="2803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Diagramm 34"/>
          <p:cNvGraphicFramePr>
            <a:graphicFrameLocks/>
          </p:cNvGraphicFramePr>
          <p:nvPr>
            <p:extLst/>
          </p:nvPr>
        </p:nvGraphicFramePr>
        <p:xfrm>
          <a:off x="5086350" y="1985101"/>
          <a:ext cx="3476625" cy="2800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034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/>
        </p:nvSpPr>
        <p:spPr>
          <a:xfrm>
            <a:off x="-137160" y="5784678"/>
            <a:ext cx="9479280" cy="1073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dirty="0" smtClean="0"/>
              <a:t>Kinetics of transgenic hCD2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splenic B cells</a:t>
            </a:r>
            <a:endParaRPr 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" t="22203" r="2214" b="3136"/>
          <a:stretch/>
        </p:blipFill>
        <p:spPr bwMode="auto">
          <a:xfrm>
            <a:off x="171121" y="1566952"/>
            <a:ext cx="4636162" cy="225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 descr="D:\Users\markus.lechner\Desktop\05-Jul-2017-Layout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15" y="1506976"/>
            <a:ext cx="1656208" cy="35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 14"/>
          <p:cNvSpPr/>
          <p:nvPr/>
        </p:nvSpPr>
        <p:spPr>
          <a:xfrm>
            <a:off x="5548395" y="5150059"/>
            <a:ext cx="499764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Ki67</a:t>
            </a:r>
            <a:endParaRPr lang="en-US" sz="6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Gerade Verbindung mit Pfeil 15"/>
          <p:cNvCxnSpPr/>
          <p:nvPr/>
        </p:nvCxnSpPr>
        <p:spPr>
          <a:xfrm>
            <a:off x="5556648" y="5091319"/>
            <a:ext cx="683679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66"/>
          <p:cNvSpPr txBox="1"/>
          <p:nvPr/>
        </p:nvSpPr>
        <p:spPr>
          <a:xfrm>
            <a:off x="5535708" y="3060955"/>
            <a:ext cx="1154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solidFill>
                  <a:srgbClr val="0070C0"/>
                </a:solidFill>
                <a:latin typeface="Helvetica" panose="020B0604020202020204" pitchFamily="34" charset="0"/>
              </a:rPr>
              <a:t>Day 8, hCD2</a:t>
            </a:r>
            <a:r>
              <a:rPr lang="de-DE" sz="1000" baseline="30000" dirty="0" smtClean="0">
                <a:solidFill>
                  <a:srgbClr val="0070C0"/>
                </a:solidFill>
                <a:latin typeface="Helvetica" panose="020B0604020202020204" pitchFamily="34" charset="0"/>
              </a:rPr>
              <a:t>+</a:t>
            </a:r>
            <a:endParaRPr lang="en-US" sz="1400" dirty="0">
              <a:solidFill>
                <a:srgbClr val="0070C0"/>
              </a:solidFill>
              <a:latin typeface="Helvetica" panose="020B0604020202020204" pitchFamily="34" charset="0"/>
            </a:endParaRPr>
          </a:p>
        </p:txBody>
      </p:sp>
      <p:sp>
        <p:nvSpPr>
          <p:cNvPr id="29" name="Textfeld 66"/>
          <p:cNvSpPr txBox="1"/>
          <p:nvPr/>
        </p:nvSpPr>
        <p:spPr>
          <a:xfrm>
            <a:off x="5537431" y="3849332"/>
            <a:ext cx="1152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solidFill>
                  <a:srgbClr val="AA6016"/>
                </a:solidFill>
                <a:latin typeface="Helvetica" panose="020B0604020202020204" pitchFamily="34" charset="0"/>
              </a:rPr>
              <a:t>Day 15, hCD2</a:t>
            </a:r>
            <a:r>
              <a:rPr lang="de-DE" sz="1000" baseline="30000" dirty="0" smtClean="0">
                <a:solidFill>
                  <a:srgbClr val="AA6016"/>
                </a:solidFill>
                <a:latin typeface="Helvetica" panose="020B0604020202020204" pitchFamily="34" charset="0"/>
              </a:rPr>
              <a:t>+</a:t>
            </a:r>
            <a:endParaRPr lang="en-US" sz="1400" dirty="0">
              <a:solidFill>
                <a:srgbClr val="AA6016"/>
              </a:solidFill>
              <a:latin typeface="Helvetica" panose="020B0604020202020204" pitchFamily="34" charset="0"/>
            </a:endParaRPr>
          </a:p>
        </p:txBody>
      </p:sp>
      <p:sp>
        <p:nvSpPr>
          <p:cNvPr id="30" name="Textfeld 66"/>
          <p:cNvSpPr txBox="1"/>
          <p:nvPr/>
        </p:nvSpPr>
        <p:spPr>
          <a:xfrm>
            <a:off x="5542764" y="4645131"/>
            <a:ext cx="1219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solidFill>
                  <a:srgbClr val="00960E"/>
                </a:solidFill>
                <a:latin typeface="Helvetica" panose="020B0604020202020204" pitchFamily="34" charset="0"/>
              </a:rPr>
              <a:t>Day 30, hCD2</a:t>
            </a:r>
            <a:r>
              <a:rPr lang="de-DE" sz="1000" baseline="30000" dirty="0" smtClean="0">
                <a:solidFill>
                  <a:srgbClr val="00960E"/>
                </a:solidFill>
                <a:latin typeface="Helvetica" panose="020B0604020202020204" pitchFamily="34" charset="0"/>
              </a:rPr>
              <a:t>+</a:t>
            </a:r>
            <a:endParaRPr lang="en-US" sz="1400" dirty="0">
              <a:solidFill>
                <a:srgbClr val="00960E"/>
              </a:solidFill>
              <a:latin typeface="Helvetica" panose="020B0604020202020204" pitchFamily="34" charset="0"/>
            </a:endParaRPr>
          </a:p>
        </p:txBody>
      </p:sp>
      <p:sp>
        <p:nvSpPr>
          <p:cNvPr id="31" name="Textfeld 66"/>
          <p:cNvSpPr txBox="1"/>
          <p:nvPr/>
        </p:nvSpPr>
        <p:spPr>
          <a:xfrm>
            <a:off x="5542764" y="2227056"/>
            <a:ext cx="1219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solidFill>
                  <a:srgbClr val="C00000"/>
                </a:solidFill>
                <a:latin typeface="Helvetica" panose="020B0604020202020204" pitchFamily="34" charset="0"/>
              </a:rPr>
              <a:t>Day 0, B220</a:t>
            </a:r>
            <a:r>
              <a:rPr lang="de-DE" sz="1000" baseline="30000" dirty="0" smtClean="0">
                <a:solidFill>
                  <a:srgbClr val="C00000"/>
                </a:solidFill>
                <a:latin typeface="Helvetica" panose="020B0604020202020204" pitchFamily="34" charset="0"/>
              </a:rPr>
              <a:t>+</a:t>
            </a:r>
            <a:endParaRPr lang="en-US" sz="1400" dirty="0">
              <a:solidFill>
                <a:srgbClr val="C00000"/>
              </a:solidFill>
              <a:latin typeface="Helvetica" panose="020B0604020202020204" pitchFamily="34" charset="0"/>
            </a:endParaRPr>
          </a:p>
        </p:txBody>
      </p:sp>
      <p:grpSp>
        <p:nvGrpSpPr>
          <p:cNvPr id="36" name="Group 11"/>
          <p:cNvGrpSpPr/>
          <p:nvPr/>
        </p:nvGrpSpPr>
        <p:grpSpPr>
          <a:xfrm>
            <a:off x="7430962" y="1640622"/>
            <a:ext cx="1460910" cy="4422941"/>
            <a:chOff x="7287554" y="1268760"/>
            <a:chExt cx="1460910" cy="4422941"/>
          </a:xfrm>
        </p:grpSpPr>
        <p:pic>
          <p:nvPicPr>
            <p:cNvPr id="4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554" y="1268760"/>
              <a:ext cx="1440000" cy="1425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079" y="2734805"/>
              <a:ext cx="1440000" cy="1427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464" y="4245521"/>
              <a:ext cx="1440000" cy="1446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" name="Rechteck 58"/>
          <p:cNvSpPr/>
          <p:nvPr/>
        </p:nvSpPr>
        <p:spPr>
          <a:xfrm>
            <a:off x="7358607" y="6210723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B220</a:t>
            </a:r>
            <a:endParaRPr lang="en-US" sz="6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59"/>
          <p:cNvSpPr/>
          <p:nvPr/>
        </p:nvSpPr>
        <p:spPr>
          <a:xfrm rot="16200000">
            <a:off x="6932619" y="5792973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IRF4</a:t>
            </a:r>
            <a:endParaRPr lang="en-US" sz="8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Gerade Verbindung mit Pfeil 60"/>
          <p:cNvCxnSpPr/>
          <p:nvPr/>
        </p:nvCxnSpPr>
        <p:spPr>
          <a:xfrm>
            <a:off x="7372516" y="6151983"/>
            <a:ext cx="706816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61"/>
          <p:cNvCxnSpPr/>
          <p:nvPr/>
        </p:nvCxnSpPr>
        <p:spPr>
          <a:xfrm flipV="1">
            <a:off x="7372516" y="5430715"/>
            <a:ext cx="0" cy="72252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66"/>
          <p:cNvSpPr txBox="1"/>
          <p:nvPr/>
        </p:nvSpPr>
        <p:spPr>
          <a:xfrm>
            <a:off x="6873948" y="1640622"/>
            <a:ext cx="592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Day 8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</a:endParaRPr>
          </a:p>
        </p:txBody>
      </p:sp>
      <p:sp>
        <p:nvSpPr>
          <p:cNvPr id="42" name="Textfeld 66"/>
          <p:cNvSpPr txBox="1"/>
          <p:nvPr/>
        </p:nvSpPr>
        <p:spPr>
          <a:xfrm>
            <a:off x="6887026" y="3116057"/>
            <a:ext cx="692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Day 15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</a:endParaRPr>
          </a:p>
        </p:txBody>
      </p:sp>
      <p:sp>
        <p:nvSpPr>
          <p:cNvPr id="43" name="Textfeld 66"/>
          <p:cNvSpPr txBox="1"/>
          <p:nvPr/>
        </p:nvSpPr>
        <p:spPr>
          <a:xfrm>
            <a:off x="6888423" y="4654761"/>
            <a:ext cx="691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Day 30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</a:endParaRPr>
          </a:p>
        </p:txBody>
      </p:sp>
      <p:sp>
        <p:nvSpPr>
          <p:cNvPr id="44" name="Textfeld 69"/>
          <p:cNvSpPr txBox="1"/>
          <p:nvPr/>
        </p:nvSpPr>
        <p:spPr>
          <a:xfrm>
            <a:off x="7574978" y="2216686"/>
            <a:ext cx="49182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600" b="1" dirty="0" smtClean="0">
                <a:solidFill>
                  <a:srgbClr val="333333"/>
                </a:solidFill>
              </a:rPr>
              <a:t>13% </a:t>
            </a:r>
            <a:r>
              <a:rPr lang="de-DE" sz="600" b="1" baseline="30000" dirty="0" smtClean="0">
                <a:solidFill>
                  <a:srgbClr val="333333"/>
                </a:solidFill>
              </a:rPr>
              <a:t>+/-</a:t>
            </a:r>
            <a:r>
              <a:rPr lang="de-DE" sz="600" b="1" dirty="0" smtClean="0">
                <a:solidFill>
                  <a:srgbClr val="333333"/>
                </a:solidFill>
              </a:rPr>
              <a:t>2</a:t>
            </a:r>
            <a:endParaRPr lang="en-US" sz="600" b="1" dirty="0">
              <a:solidFill>
                <a:srgbClr val="333333"/>
              </a:solidFill>
            </a:endParaRPr>
          </a:p>
        </p:txBody>
      </p:sp>
      <p:sp>
        <p:nvSpPr>
          <p:cNvPr id="45" name="Textfeld 69"/>
          <p:cNvSpPr txBox="1"/>
          <p:nvPr/>
        </p:nvSpPr>
        <p:spPr>
          <a:xfrm>
            <a:off x="7602788" y="3654296"/>
            <a:ext cx="49182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600" b="1" dirty="0" smtClean="0">
                <a:solidFill>
                  <a:srgbClr val="333333"/>
                </a:solidFill>
              </a:rPr>
              <a:t>7% </a:t>
            </a:r>
            <a:r>
              <a:rPr lang="de-DE" sz="600" b="1" baseline="30000" dirty="0" smtClean="0">
                <a:solidFill>
                  <a:srgbClr val="333333"/>
                </a:solidFill>
              </a:rPr>
              <a:t>+/-</a:t>
            </a:r>
            <a:r>
              <a:rPr lang="de-DE" sz="600" b="1" dirty="0" smtClean="0">
                <a:solidFill>
                  <a:srgbClr val="333333"/>
                </a:solidFill>
              </a:rPr>
              <a:t>2</a:t>
            </a:r>
            <a:endParaRPr lang="en-US" sz="600" b="1" dirty="0">
              <a:solidFill>
                <a:srgbClr val="333333"/>
              </a:solidFill>
            </a:endParaRPr>
          </a:p>
        </p:txBody>
      </p:sp>
      <p:sp>
        <p:nvSpPr>
          <p:cNvPr id="46" name="Textfeld 69"/>
          <p:cNvSpPr txBox="1"/>
          <p:nvPr/>
        </p:nvSpPr>
        <p:spPr>
          <a:xfrm>
            <a:off x="7605369" y="5170540"/>
            <a:ext cx="49182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600" b="1" dirty="0" smtClean="0">
                <a:solidFill>
                  <a:srgbClr val="333333"/>
                </a:solidFill>
              </a:rPr>
              <a:t>4% </a:t>
            </a:r>
            <a:r>
              <a:rPr lang="de-DE" sz="600" b="1" baseline="30000" dirty="0" smtClean="0">
                <a:solidFill>
                  <a:srgbClr val="333333"/>
                </a:solidFill>
              </a:rPr>
              <a:t>+/-</a:t>
            </a:r>
            <a:r>
              <a:rPr lang="de-DE" sz="600" b="1" dirty="0" smtClean="0">
                <a:solidFill>
                  <a:srgbClr val="333333"/>
                </a:solidFill>
              </a:rPr>
              <a:t>0,5</a:t>
            </a:r>
            <a:endParaRPr lang="en-US" sz="600" b="1" dirty="0">
              <a:solidFill>
                <a:srgbClr val="333333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18094" y="4913077"/>
            <a:ext cx="3542217" cy="770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Reduction of transgenic cells due to differentiation to short-lived </a:t>
            </a:r>
            <a:r>
              <a:rPr lang="en-US" sz="1400" dirty="0" err="1" smtClean="0">
                <a:solidFill>
                  <a:srgbClr val="333333"/>
                </a:solidFill>
                <a:latin typeface="Helvetica" panose="020B0604020202020204" pitchFamily="34" charset="0"/>
              </a:rPr>
              <a:t>plasmablasts</a:t>
            </a:r>
            <a:r>
              <a:rPr lang="en-US" sz="14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?</a:t>
            </a:r>
            <a:endParaRPr lang="en-US" sz="1400" dirty="0">
              <a:solidFill>
                <a:srgbClr val="333333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3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15433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2000"/>
                    </a14:imgEffect>
                    <a14:imgEffect>
                      <a14:saturation sat="15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11" t="7011" r="18621" b="18162"/>
          <a:stretch/>
        </p:blipFill>
        <p:spPr>
          <a:xfrm flipH="1">
            <a:off x="1316234" y="617851"/>
            <a:ext cx="324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0" t="8116" r="7797" b="18492"/>
          <a:stretch/>
        </p:blipFill>
        <p:spPr>
          <a:xfrm>
            <a:off x="4587766" y="617851"/>
            <a:ext cx="324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1" t="18551" r="18464" b="8058"/>
          <a:stretch/>
        </p:blipFill>
        <p:spPr>
          <a:xfrm>
            <a:off x="1316234" y="3883951"/>
            <a:ext cx="3240000" cy="3245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3" t="8459" r="18172" b="18423"/>
          <a:stretch/>
        </p:blipFill>
        <p:spPr>
          <a:xfrm rot="16200000">
            <a:off x="4581413" y="3890305"/>
            <a:ext cx="3252706" cy="32400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1463675" y="851017"/>
            <a:ext cx="1562100" cy="1800529"/>
          </a:xfrm>
          <a:custGeom>
            <a:avLst/>
            <a:gdLst>
              <a:gd name="connsiteX0" fmla="*/ 0 w 1562100"/>
              <a:gd name="connsiteY0" fmla="*/ 876300 h 1800529"/>
              <a:gd name="connsiteX1" fmla="*/ 3175 w 1562100"/>
              <a:gd name="connsiteY1" fmla="*/ 701675 h 1800529"/>
              <a:gd name="connsiteX2" fmla="*/ 6350 w 1562100"/>
              <a:gd name="connsiteY2" fmla="*/ 682625 h 1800529"/>
              <a:gd name="connsiteX3" fmla="*/ 15875 w 1562100"/>
              <a:gd name="connsiteY3" fmla="*/ 669925 h 1800529"/>
              <a:gd name="connsiteX4" fmla="*/ 19050 w 1562100"/>
              <a:gd name="connsiteY4" fmla="*/ 650875 h 1800529"/>
              <a:gd name="connsiteX5" fmla="*/ 25400 w 1562100"/>
              <a:gd name="connsiteY5" fmla="*/ 628650 h 1800529"/>
              <a:gd name="connsiteX6" fmla="*/ 34925 w 1562100"/>
              <a:gd name="connsiteY6" fmla="*/ 600075 h 1800529"/>
              <a:gd name="connsiteX7" fmla="*/ 44450 w 1562100"/>
              <a:gd name="connsiteY7" fmla="*/ 584200 h 1800529"/>
              <a:gd name="connsiteX8" fmla="*/ 47625 w 1562100"/>
              <a:gd name="connsiteY8" fmla="*/ 574675 h 1800529"/>
              <a:gd name="connsiteX9" fmla="*/ 50800 w 1562100"/>
              <a:gd name="connsiteY9" fmla="*/ 558800 h 1800529"/>
              <a:gd name="connsiteX10" fmla="*/ 60325 w 1562100"/>
              <a:gd name="connsiteY10" fmla="*/ 549275 h 1800529"/>
              <a:gd name="connsiteX11" fmla="*/ 69850 w 1562100"/>
              <a:gd name="connsiteY11" fmla="*/ 530225 h 1800529"/>
              <a:gd name="connsiteX12" fmla="*/ 76200 w 1562100"/>
              <a:gd name="connsiteY12" fmla="*/ 511175 h 1800529"/>
              <a:gd name="connsiteX13" fmla="*/ 82550 w 1562100"/>
              <a:gd name="connsiteY13" fmla="*/ 498475 h 1800529"/>
              <a:gd name="connsiteX14" fmla="*/ 88900 w 1562100"/>
              <a:gd name="connsiteY14" fmla="*/ 479425 h 1800529"/>
              <a:gd name="connsiteX15" fmla="*/ 101600 w 1562100"/>
              <a:gd name="connsiteY15" fmla="*/ 454025 h 1800529"/>
              <a:gd name="connsiteX16" fmla="*/ 104775 w 1562100"/>
              <a:gd name="connsiteY16" fmla="*/ 444500 h 1800529"/>
              <a:gd name="connsiteX17" fmla="*/ 107950 w 1562100"/>
              <a:gd name="connsiteY17" fmla="*/ 431800 h 1800529"/>
              <a:gd name="connsiteX18" fmla="*/ 114300 w 1562100"/>
              <a:gd name="connsiteY18" fmla="*/ 422275 h 1800529"/>
              <a:gd name="connsiteX19" fmla="*/ 120650 w 1562100"/>
              <a:gd name="connsiteY19" fmla="*/ 409575 h 1800529"/>
              <a:gd name="connsiteX20" fmla="*/ 127000 w 1562100"/>
              <a:gd name="connsiteY20" fmla="*/ 390525 h 1800529"/>
              <a:gd name="connsiteX21" fmla="*/ 130175 w 1562100"/>
              <a:gd name="connsiteY21" fmla="*/ 381000 h 1800529"/>
              <a:gd name="connsiteX22" fmla="*/ 136525 w 1562100"/>
              <a:gd name="connsiteY22" fmla="*/ 371475 h 1800529"/>
              <a:gd name="connsiteX23" fmla="*/ 142875 w 1562100"/>
              <a:gd name="connsiteY23" fmla="*/ 352425 h 1800529"/>
              <a:gd name="connsiteX24" fmla="*/ 149225 w 1562100"/>
              <a:gd name="connsiteY24" fmla="*/ 342900 h 1800529"/>
              <a:gd name="connsiteX25" fmla="*/ 158750 w 1562100"/>
              <a:gd name="connsiteY25" fmla="*/ 330200 h 1800529"/>
              <a:gd name="connsiteX26" fmla="*/ 165100 w 1562100"/>
              <a:gd name="connsiteY26" fmla="*/ 314325 h 1800529"/>
              <a:gd name="connsiteX27" fmla="*/ 168275 w 1562100"/>
              <a:gd name="connsiteY27" fmla="*/ 301625 h 1800529"/>
              <a:gd name="connsiteX28" fmla="*/ 180975 w 1562100"/>
              <a:gd name="connsiteY28" fmla="*/ 292100 h 1800529"/>
              <a:gd name="connsiteX29" fmla="*/ 187325 w 1562100"/>
              <a:gd name="connsiteY29" fmla="*/ 282575 h 1800529"/>
              <a:gd name="connsiteX30" fmla="*/ 196850 w 1562100"/>
              <a:gd name="connsiteY30" fmla="*/ 276225 h 1800529"/>
              <a:gd name="connsiteX31" fmla="*/ 206375 w 1562100"/>
              <a:gd name="connsiteY31" fmla="*/ 266700 h 1800529"/>
              <a:gd name="connsiteX32" fmla="*/ 225425 w 1562100"/>
              <a:gd name="connsiteY32" fmla="*/ 254000 h 1800529"/>
              <a:gd name="connsiteX33" fmla="*/ 244475 w 1562100"/>
              <a:gd name="connsiteY33" fmla="*/ 238125 h 1800529"/>
              <a:gd name="connsiteX34" fmla="*/ 260350 w 1562100"/>
              <a:gd name="connsiteY34" fmla="*/ 231775 h 1800529"/>
              <a:gd name="connsiteX35" fmla="*/ 269875 w 1562100"/>
              <a:gd name="connsiteY35" fmla="*/ 225425 h 1800529"/>
              <a:gd name="connsiteX36" fmla="*/ 288925 w 1562100"/>
              <a:gd name="connsiteY36" fmla="*/ 215900 h 1800529"/>
              <a:gd name="connsiteX37" fmla="*/ 298450 w 1562100"/>
              <a:gd name="connsiteY37" fmla="*/ 206375 h 1800529"/>
              <a:gd name="connsiteX38" fmla="*/ 317500 w 1562100"/>
              <a:gd name="connsiteY38" fmla="*/ 193675 h 1800529"/>
              <a:gd name="connsiteX39" fmla="*/ 336550 w 1562100"/>
              <a:gd name="connsiteY39" fmla="*/ 180975 h 1800529"/>
              <a:gd name="connsiteX40" fmla="*/ 346075 w 1562100"/>
              <a:gd name="connsiteY40" fmla="*/ 174625 h 1800529"/>
              <a:gd name="connsiteX41" fmla="*/ 355600 w 1562100"/>
              <a:gd name="connsiteY41" fmla="*/ 165100 h 1800529"/>
              <a:gd name="connsiteX42" fmla="*/ 368300 w 1562100"/>
              <a:gd name="connsiteY42" fmla="*/ 161925 h 1800529"/>
              <a:gd name="connsiteX43" fmla="*/ 390525 w 1562100"/>
              <a:gd name="connsiteY43" fmla="*/ 142875 h 1800529"/>
              <a:gd name="connsiteX44" fmla="*/ 400050 w 1562100"/>
              <a:gd name="connsiteY44" fmla="*/ 136525 h 1800529"/>
              <a:gd name="connsiteX45" fmla="*/ 409575 w 1562100"/>
              <a:gd name="connsiteY45" fmla="*/ 133350 h 1800529"/>
              <a:gd name="connsiteX46" fmla="*/ 422275 w 1562100"/>
              <a:gd name="connsiteY46" fmla="*/ 127000 h 1800529"/>
              <a:gd name="connsiteX47" fmla="*/ 444500 w 1562100"/>
              <a:gd name="connsiteY47" fmla="*/ 111125 h 1800529"/>
              <a:gd name="connsiteX48" fmla="*/ 463550 w 1562100"/>
              <a:gd name="connsiteY48" fmla="*/ 98425 h 1800529"/>
              <a:gd name="connsiteX49" fmla="*/ 482600 w 1562100"/>
              <a:gd name="connsiteY49" fmla="*/ 88900 h 1800529"/>
              <a:gd name="connsiteX50" fmla="*/ 504825 w 1562100"/>
              <a:gd name="connsiteY50" fmla="*/ 82550 h 1800529"/>
              <a:gd name="connsiteX51" fmla="*/ 533400 w 1562100"/>
              <a:gd name="connsiteY51" fmla="*/ 69850 h 1800529"/>
              <a:gd name="connsiteX52" fmla="*/ 546100 w 1562100"/>
              <a:gd name="connsiteY52" fmla="*/ 63500 h 1800529"/>
              <a:gd name="connsiteX53" fmla="*/ 571500 w 1562100"/>
              <a:gd name="connsiteY53" fmla="*/ 60325 h 1800529"/>
              <a:gd name="connsiteX54" fmla="*/ 596900 w 1562100"/>
              <a:gd name="connsiteY54" fmla="*/ 53975 h 1800529"/>
              <a:gd name="connsiteX55" fmla="*/ 606425 w 1562100"/>
              <a:gd name="connsiteY55" fmla="*/ 50800 h 1800529"/>
              <a:gd name="connsiteX56" fmla="*/ 622300 w 1562100"/>
              <a:gd name="connsiteY56" fmla="*/ 47625 h 1800529"/>
              <a:gd name="connsiteX57" fmla="*/ 638175 w 1562100"/>
              <a:gd name="connsiteY57" fmla="*/ 41275 h 1800529"/>
              <a:gd name="connsiteX58" fmla="*/ 698500 w 1562100"/>
              <a:gd name="connsiteY58" fmla="*/ 38100 h 1800529"/>
              <a:gd name="connsiteX59" fmla="*/ 717550 w 1562100"/>
              <a:gd name="connsiteY59" fmla="*/ 34925 h 1800529"/>
              <a:gd name="connsiteX60" fmla="*/ 730250 w 1562100"/>
              <a:gd name="connsiteY60" fmla="*/ 28575 h 1800529"/>
              <a:gd name="connsiteX61" fmla="*/ 758825 w 1562100"/>
              <a:gd name="connsiteY61" fmla="*/ 25400 h 1800529"/>
              <a:gd name="connsiteX62" fmla="*/ 793750 w 1562100"/>
              <a:gd name="connsiteY62" fmla="*/ 19050 h 1800529"/>
              <a:gd name="connsiteX63" fmla="*/ 812800 w 1562100"/>
              <a:gd name="connsiteY63" fmla="*/ 15875 h 1800529"/>
              <a:gd name="connsiteX64" fmla="*/ 860425 w 1562100"/>
              <a:gd name="connsiteY64" fmla="*/ 9525 h 1800529"/>
              <a:gd name="connsiteX65" fmla="*/ 879475 w 1562100"/>
              <a:gd name="connsiteY65" fmla="*/ 6350 h 1800529"/>
              <a:gd name="connsiteX66" fmla="*/ 930275 w 1562100"/>
              <a:gd name="connsiteY66" fmla="*/ 0 h 1800529"/>
              <a:gd name="connsiteX67" fmla="*/ 1060450 w 1562100"/>
              <a:gd name="connsiteY67" fmla="*/ 3175 h 1800529"/>
              <a:gd name="connsiteX68" fmla="*/ 1089025 w 1562100"/>
              <a:gd name="connsiteY68" fmla="*/ 9525 h 1800529"/>
              <a:gd name="connsiteX69" fmla="*/ 1117600 w 1562100"/>
              <a:gd name="connsiteY69" fmla="*/ 28575 h 1800529"/>
              <a:gd name="connsiteX70" fmla="*/ 1146175 w 1562100"/>
              <a:gd name="connsiteY70" fmla="*/ 53975 h 1800529"/>
              <a:gd name="connsiteX71" fmla="*/ 1168400 w 1562100"/>
              <a:gd name="connsiteY71" fmla="*/ 79375 h 1800529"/>
              <a:gd name="connsiteX72" fmla="*/ 1177925 w 1562100"/>
              <a:gd name="connsiteY72" fmla="*/ 92075 h 1800529"/>
              <a:gd name="connsiteX73" fmla="*/ 1190625 w 1562100"/>
              <a:gd name="connsiteY73" fmla="*/ 98425 h 1800529"/>
              <a:gd name="connsiteX74" fmla="*/ 1222375 w 1562100"/>
              <a:gd name="connsiteY74" fmla="*/ 142875 h 1800529"/>
              <a:gd name="connsiteX75" fmla="*/ 1235075 w 1562100"/>
              <a:gd name="connsiteY75" fmla="*/ 158750 h 1800529"/>
              <a:gd name="connsiteX76" fmla="*/ 1244600 w 1562100"/>
              <a:gd name="connsiteY76" fmla="*/ 174625 h 1800529"/>
              <a:gd name="connsiteX77" fmla="*/ 1254125 w 1562100"/>
              <a:gd name="connsiteY77" fmla="*/ 187325 h 1800529"/>
              <a:gd name="connsiteX78" fmla="*/ 1260475 w 1562100"/>
              <a:gd name="connsiteY78" fmla="*/ 196850 h 1800529"/>
              <a:gd name="connsiteX79" fmla="*/ 1270000 w 1562100"/>
              <a:gd name="connsiteY79" fmla="*/ 209550 h 1800529"/>
              <a:gd name="connsiteX80" fmla="*/ 1276350 w 1562100"/>
              <a:gd name="connsiteY80" fmla="*/ 219075 h 1800529"/>
              <a:gd name="connsiteX81" fmla="*/ 1285875 w 1562100"/>
              <a:gd name="connsiteY81" fmla="*/ 228600 h 1800529"/>
              <a:gd name="connsiteX82" fmla="*/ 1298575 w 1562100"/>
              <a:gd name="connsiteY82" fmla="*/ 247650 h 1800529"/>
              <a:gd name="connsiteX83" fmla="*/ 1308100 w 1562100"/>
              <a:gd name="connsiteY83" fmla="*/ 260350 h 1800529"/>
              <a:gd name="connsiteX84" fmla="*/ 1311275 w 1562100"/>
              <a:gd name="connsiteY84" fmla="*/ 269875 h 1800529"/>
              <a:gd name="connsiteX85" fmla="*/ 1330325 w 1562100"/>
              <a:gd name="connsiteY85" fmla="*/ 292100 h 1800529"/>
              <a:gd name="connsiteX86" fmla="*/ 1343025 w 1562100"/>
              <a:gd name="connsiteY86" fmla="*/ 311150 h 1800529"/>
              <a:gd name="connsiteX87" fmla="*/ 1349375 w 1562100"/>
              <a:gd name="connsiteY87" fmla="*/ 323850 h 1800529"/>
              <a:gd name="connsiteX88" fmla="*/ 1371600 w 1562100"/>
              <a:gd name="connsiteY88" fmla="*/ 346075 h 1800529"/>
              <a:gd name="connsiteX89" fmla="*/ 1393825 w 1562100"/>
              <a:gd name="connsiteY89" fmla="*/ 374650 h 1800529"/>
              <a:gd name="connsiteX90" fmla="*/ 1403350 w 1562100"/>
              <a:gd name="connsiteY90" fmla="*/ 390525 h 1800529"/>
              <a:gd name="connsiteX91" fmla="*/ 1431925 w 1562100"/>
              <a:gd name="connsiteY91" fmla="*/ 428625 h 1800529"/>
              <a:gd name="connsiteX92" fmla="*/ 1441450 w 1562100"/>
              <a:gd name="connsiteY92" fmla="*/ 441325 h 1800529"/>
              <a:gd name="connsiteX93" fmla="*/ 1454150 w 1562100"/>
              <a:gd name="connsiteY93" fmla="*/ 457200 h 1800529"/>
              <a:gd name="connsiteX94" fmla="*/ 1457325 w 1562100"/>
              <a:gd name="connsiteY94" fmla="*/ 466725 h 1800529"/>
              <a:gd name="connsiteX95" fmla="*/ 1473200 w 1562100"/>
              <a:gd name="connsiteY95" fmla="*/ 485775 h 1800529"/>
              <a:gd name="connsiteX96" fmla="*/ 1479550 w 1562100"/>
              <a:gd name="connsiteY96" fmla="*/ 498475 h 1800529"/>
              <a:gd name="connsiteX97" fmla="*/ 1485900 w 1562100"/>
              <a:gd name="connsiteY97" fmla="*/ 508000 h 1800529"/>
              <a:gd name="connsiteX98" fmla="*/ 1495425 w 1562100"/>
              <a:gd name="connsiteY98" fmla="*/ 523875 h 1800529"/>
              <a:gd name="connsiteX99" fmla="*/ 1508125 w 1562100"/>
              <a:gd name="connsiteY99" fmla="*/ 542925 h 1800529"/>
              <a:gd name="connsiteX100" fmla="*/ 1520825 w 1562100"/>
              <a:gd name="connsiteY100" fmla="*/ 571500 h 1800529"/>
              <a:gd name="connsiteX101" fmla="*/ 1530350 w 1562100"/>
              <a:gd name="connsiteY101" fmla="*/ 584200 h 1800529"/>
              <a:gd name="connsiteX102" fmla="*/ 1543050 w 1562100"/>
              <a:gd name="connsiteY102" fmla="*/ 615950 h 1800529"/>
              <a:gd name="connsiteX103" fmla="*/ 1546225 w 1562100"/>
              <a:gd name="connsiteY103" fmla="*/ 628650 h 1800529"/>
              <a:gd name="connsiteX104" fmla="*/ 1552575 w 1562100"/>
              <a:gd name="connsiteY104" fmla="*/ 638175 h 1800529"/>
              <a:gd name="connsiteX105" fmla="*/ 1555750 w 1562100"/>
              <a:gd name="connsiteY105" fmla="*/ 654050 h 1800529"/>
              <a:gd name="connsiteX106" fmla="*/ 1558925 w 1562100"/>
              <a:gd name="connsiteY106" fmla="*/ 673100 h 1800529"/>
              <a:gd name="connsiteX107" fmla="*/ 1562100 w 1562100"/>
              <a:gd name="connsiteY107" fmla="*/ 685800 h 1800529"/>
              <a:gd name="connsiteX108" fmla="*/ 1558925 w 1562100"/>
              <a:gd name="connsiteY108" fmla="*/ 933450 h 1800529"/>
              <a:gd name="connsiteX109" fmla="*/ 1552575 w 1562100"/>
              <a:gd name="connsiteY109" fmla="*/ 955675 h 1800529"/>
              <a:gd name="connsiteX110" fmla="*/ 1546225 w 1562100"/>
              <a:gd name="connsiteY110" fmla="*/ 977900 h 1800529"/>
              <a:gd name="connsiteX111" fmla="*/ 1539875 w 1562100"/>
              <a:gd name="connsiteY111" fmla="*/ 1025525 h 1800529"/>
              <a:gd name="connsiteX112" fmla="*/ 1536700 w 1562100"/>
              <a:gd name="connsiteY112" fmla="*/ 1047750 h 1800529"/>
              <a:gd name="connsiteX113" fmla="*/ 1530350 w 1562100"/>
              <a:gd name="connsiteY113" fmla="*/ 1060450 h 1800529"/>
              <a:gd name="connsiteX114" fmla="*/ 1527175 w 1562100"/>
              <a:gd name="connsiteY114" fmla="*/ 1120775 h 1800529"/>
              <a:gd name="connsiteX115" fmla="*/ 1524000 w 1562100"/>
              <a:gd name="connsiteY115" fmla="*/ 1139825 h 1800529"/>
              <a:gd name="connsiteX116" fmla="*/ 1520825 w 1562100"/>
              <a:gd name="connsiteY116" fmla="*/ 1162050 h 1800529"/>
              <a:gd name="connsiteX117" fmla="*/ 1508125 w 1562100"/>
              <a:gd name="connsiteY117" fmla="*/ 1193800 h 1800529"/>
              <a:gd name="connsiteX118" fmla="*/ 1501775 w 1562100"/>
              <a:gd name="connsiteY118" fmla="*/ 1212850 h 1800529"/>
              <a:gd name="connsiteX119" fmla="*/ 1495425 w 1562100"/>
              <a:gd name="connsiteY119" fmla="*/ 1222375 h 1800529"/>
              <a:gd name="connsiteX120" fmla="*/ 1485900 w 1562100"/>
              <a:gd name="connsiteY120" fmla="*/ 1235075 h 1800529"/>
              <a:gd name="connsiteX121" fmla="*/ 1476375 w 1562100"/>
              <a:gd name="connsiteY121" fmla="*/ 1254125 h 1800529"/>
              <a:gd name="connsiteX122" fmla="*/ 1470025 w 1562100"/>
              <a:gd name="connsiteY122" fmla="*/ 1263650 h 1800529"/>
              <a:gd name="connsiteX123" fmla="*/ 1463675 w 1562100"/>
              <a:gd name="connsiteY123" fmla="*/ 1279525 h 1800529"/>
              <a:gd name="connsiteX124" fmla="*/ 1450975 w 1562100"/>
              <a:gd name="connsiteY124" fmla="*/ 1298575 h 1800529"/>
              <a:gd name="connsiteX125" fmla="*/ 1444625 w 1562100"/>
              <a:gd name="connsiteY125" fmla="*/ 1311275 h 1800529"/>
              <a:gd name="connsiteX126" fmla="*/ 1431925 w 1562100"/>
              <a:gd name="connsiteY126" fmla="*/ 1330325 h 1800529"/>
              <a:gd name="connsiteX127" fmla="*/ 1422400 w 1562100"/>
              <a:gd name="connsiteY127" fmla="*/ 1358900 h 1800529"/>
              <a:gd name="connsiteX128" fmla="*/ 1416050 w 1562100"/>
              <a:gd name="connsiteY128" fmla="*/ 1371600 h 1800529"/>
              <a:gd name="connsiteX129" fmla="*/ 1403350 w 1562100"/>
              <a:gd name="connsiteY129" fmla="*/ 1387475 h 1800529"/>
              <a:gd name="connsiteX130" fmla="*/ 1397000 w 1562100"/>
              <a:gd name="connsiteY130" fmla="*/ 1400175 h 1800529"/>
              <a:gd name="connsiteX131" fmla="*/ 1387475 w 1562100"/>
              <a:gd name="connsiteY131" fmla="*/ 1412875 h 1800529"/>
              <a:gd name="connsiteX132" fmla="*/ 1374775 w 1562100"/>
              <a:gd name="connsiteY132" fmla="*/ 1431925 h 1800529"/>
              <a:gd name="connsiteX133" fmla="*/ 1368425 w 1562100"/>
              <a:gd name="connsiteY133" fmla="*/ 1447800 h 1800529"/>
              <a:gd name="connsiteX134" fmla="*/ 1362075 w 1562100"/>
              <a:gd name="connsiteY134" fmla="*/ 1457325 h 1800529"/>
              <a:gd name="connsiteX135" fmla="*/ 1358900 w 1562100"/>
              <a:gd name="connsiteY135" fmla="*/ 1466850 h 1800529"/>
              <a:gd name="connsiteX136" fmla="*/ 1330325 w 1562100"/>
              <a:gd name="connsiteY136" fmla="*/ 1501775 h 1800529"/>
              <a:gd name="connsiteX137" fmla="*/ 1320800 w 1562100"/>
              <a:gd name="connsiteY137" fmla="*/ 1514475 h 1800529"/>
              <a:gd name="connsiteX138" fmla="*/ 1301750 w 1562100"/>
              <a:gd name="connsiteY138" fmla="*/ 1543050 h 1800529"/>
              <a:gd name="connsiteX139" fmla="*/ 1273175 w 1562100"/>
              <a:gd name="connsiteY139" fmla="*/ 1571625 h 1800529"/>
              <a:gd name="connsiteX140" fmla="*/ 1263650 w 1562100"/>
              <a:gd name="connsiteY140" fmla="*/ 1581150 h 1800529"/>
              <a:gd name="connsiteX141" fmla="*/ 1257300 w 1562100"/>
              <a:gd name="connsiteY141" fmla="*/ 1593850 h 1800529"/>
              <a:gd name="connsiteX142" fmla="*/ 1225550 w 1562100"/>
              <a:gd name="connsiteY142" fmla="*/ 1628775 h 1800529"/>
              <a:gd name="connsiteX143" fmla="*/ 1216025 w 1562100"/>
              <a:gd name="connsiteY143" fmla="*/ 1638300 h 1800529"/>
              <a:gd name="connsiteX144" fmla="*/ 1206500 w 1562100"/>
              <a:gd name="connsiteY144" fmla="*/ 1647825 h 1800529"/>
              <a:gd name="connsiteX145" fmla="*/ 1187450 w 1562100"/>
              <a:gd name="connsiteY145" fmla="*/ 1660525 h 1800529"/>
              <a:gd name="connsiteX146" fmla="*/ 1177925 w 1562100"/>
              <a:gd name="connsiteY146" fmla="*/ 1666875 h 1800529"/>
              <a:gd name="connsiteX147" fmla="*/ 1165225 w 1562100"/>
              <a:gd name="connsiteY147" fmla="*/ 1670050 h 1800529"/>
              <a:gd name="connsiteX148" fmla="*/ 1143000 w 1562100"/>
              <a:gd name="connsiteY148" fmla="*/ 1682750 h 1800529"/>
              <a:gd name="connsiteX149" fmla="*/ 1117600 w 1562100"/>
              <a:gd name="connsiteY149" fmla="*/ 1695450 h 1800529"/>
              <a:gd name="connsiteX150" fmla="*/ 1101725 w 1562100"/>
              <a:gd name="connsiteY150" fmla="*/ 1698625 h 1800529"/>
              <a:gd name="connsiteX151" fmla="*/ 1089025 w 1562100"/>
              <a:gd name="connsiteY151" fmla="*/ 1701800 h 1800529"/>
              <a:gd name="connsiteX152" fmla="*/ 1079500 w 1562100"/>
              <a:gd name="connsiteY152" fmla="*/ 1708150 h 1800529"/>
              <a:gd name="connsiteX153" fmla="*/ 1054100 w 1562100"/>
              <a:gd name="connsiteY153" fmla="*/ 1714500 h 1800529"/>
              <a:gd name="connsiteX154" fmla="*/ 1031875 w 1562100"/>
              <a:gd name="connsiteY154" fmla="*/ 1727200 h 1800529"/>
              <a:gd name="connsiteX155" fmla="*/ 1012825 w 1562100"/>
              <a:gd name="connsiteY155" fmla="*/ 1733550 h 1800529"/>
              <a:gd name="connsiteX156" fmla="*/ 1003300 w 1562100"/>
              <a:gd name="connsiteY156" fmla="*/ 1739900 h 1800529"/>
              <a:gd name="connsiteX157" fmla="*/ 984250 w 1562100"/>
              <a:gd name="connsiteY157" fmla="*/ 1743075 h 1800529"/>
              <a:gd name="connsiteX158" fmla="*/ 968375 w 1562100"/>
              <a:gd name="connsiteY158" fmla="*/ 1749425 h 1800529"/>
              <a:gd name="connsiteX159" fmla="*/ 958850 w 1562100"/>
              <a:gd name="connsiteY159" fmla="*/ 1755775 h 1800529"/>
              <a:gd name="connsiteX160" fmla="*/ 927100 w 1562100"/>
              <a:gd name="connsiteY160" fmla="*/ 1765300 h 1800529"/>
              <a:gd name="connsiteX161" fmla="*/ 885825 w 1562100"/>
              <a:gd name="connsiteY161" fmla="*/ 1771650 h 1800529"/>
              <a:gd name="connsiteX162" fmla="*/ 873125 w 1562100"/>
              <a:gd name="connsiteY162" fmla="*/ 1774825 h 1800529"/>
              <a:gd name="connsiteX163" fmla="*/ 854075 w 1562100"/>
              <a:gd name="connsiteY163" fmla="*/ 1778000 h 1800529"/>
              <a:gd name="connsiteX164" fmla="*/ 822325 w 1562100"/>
              <a:gd name="connsiteY164" fmla="*/ 1787525 h 1800529"/>
              <a:gd name="connsiteX165" fmla="*/ 777875 w 1562100"/>
              <a:gd name="connsiteY165" fmla="*/ 1790700 h 1800529"/>
              <a:gd name="connsiteX166" fmla="*/ 723900 w 1562100"/>
              <a:gd name="connsiteY166" fmla="*/ 1800225 h 1800529"/>
              <a:gd name="connsiteX167" fmla="*/ 584200 w 1562100"/>
              <a:gd name="connsiteY167" fmla="*/ 1793875 h 1800529"/>
              <a:gd name="connsiteX168" fmla="*/ 561975 w 1562100"/>
              <a:gd name="connsiteY168" fmla="*/ 1787525 h 180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562100" h="1800529">
                <a:moveTo>
                  <a:pt x="0" y="876300"/>
                </a:moveTo>
                <a:cubicBezTo>
                  <a:pt x="1058" y="818092"/>
                  <a:pt x="1267" y="759862"/>
                  <a:pt x="3175" y="701675"/>
                </a:cubicBezTo>
                <a:cubicBezTo>
                  <a:pt x="3386" y="695241"/>
                  <a:pt x="3959" y="688602"/>
                  <a:pt x="6350" y="682625"/>
                </a:cubicBezTo>
                <a:cubicBezTo>
                  <a:pt x="8315" y="677712"/>
                  <a:pt x="12700" y="674158"/>
                  <a:pt x="15875" y="669925"/>
                </a:cubicBezTo>
                <a:cubicBezTo>
                  <a:pt x="16933" y="663575"/>
                  <a:pt x="17787" y="657188"/>
                  <a:pt x="19050" y="650875"/>
                </a:cubicBezTo>
                <a:cubicBezTo>
                  <a:pt x="22359" y="634332"/>
                  <a:pt x="21365" y="642772"/>
                  <a:pt x="25400" y="628650"/>
                </a:cubicBezTo>
                <a:cubicBezTo>
                  <a:pt x="29442" y="614502"/>
                  <a:pt x="27627" y="614671"/>
                  <a:pt x="34925" y="600075"/>
                </a:cubicBezTo>
                <a:cubicBezTo>
                  <a:pt x="37685" y="594555"/>
                  <a:pt x="41690" y="589720"/>
                  <a:pt x="44450" y="584200"/>
                </a:cubicBezTo>
                <a:cubicBezTo>
                  <a:pt x="45947" y="581207"/>
                  <a:pt x="46813" y="577922"/>
                  <a:pt x="47625" y="574675"/>
                </a:cubicBezTo>
                <a:cubicBezTo>
                  <a:pt x="48934" y="569440"/>
                  <a:pt x="48387" y="563627"/>
                  <a:pt x="50800" y="558800"/>
                </a:cubicBezTo>
                <a:cubicBezTo>
                  <a:pt x="52808" y="554784"/>
                  <a:pt x="57150" y="552450"/>
                  <a:pt x="60325" y="549275"/>
                </a:cubicBezTo>
                <a:cubicBezTo>
                  <a:pt x="71904" y="514537"/>
                  <a:pt x="53437" y="567154"/>
                  <a:pt x="69850" y="530225"/>
                </a:cubicBezTo>
                <a:cubicBezTo>
                  <a:pt x="72568" y="524108"/>
                  <a:pt x="73207" y="517162"/>
                  <a:pt x="76200" y="511175"/>
                </a:cubicBezTo>
                <a:cubicBezTo>
                  <a:pt x="78317" y="506942"/>
                  <a:pt x="80792" y="502869"/>
                  <a:pt x="82550" y="498475"/>
                </a:cubicBezTo>
                <a:cubicBezTo>
                  <a:pt x="85036" y="492260"/>
                  <a:pt x="85907" y="485412"/>
                  <a:pt x="88900" y="479425"/>
                </a:cubicBezTo>
                <a:cubicBezTo>
                  <a:pt x="93133" y="470958"/>
                  <a:pt x="98607" y="463005"/>
                  <a:pt x="101600" y="454025"/>
                </a:cubicBezTo>
                <a:cubicBezTo>
                  <a:pt x="102658" y="450850"/>
                  <a:pt x="103856" y="447718"/>
                  <a:pt x="104775" y="444500"/>
                </a:cubicBezTo>
                <a:cubicBezTo>
                  <a:pt x="105974" y="440304"/>
                  <a:pt x="106231" y="435811"/>
                  <a:pt x="107950" y="431800"/>
                </a:cubicBezTo>
                <a:cubicBezTo>
                  <a:pt x="109453" y="428293"/>
                  <a:pt x="112407" y="425588"/>
                  <a:pt x="114300" y="422275"/>
                </a:cubicBezTo>
                <a:cubicBezTo>
                  <a:pt x="116648" y="418166"/>
                  <a:pt x="118892" y="413969"/>
                  <a:pt x="120650" y="409575"/>
                </a:cubicBezTo>
                <a:cubicBezTo>
                  <a:pt x="123136" y="403360"/>
                  <a:pt x="124883" y="396875"/>
                  <a:pt x="127000" y="390525"/>
                </a:cubicBezTo>
                <a:cubicBezTo>
                  <a:pt x="128058" y="387350"/>
                  <a:pt x="128319" y="383785"/>
                  <a:pt x="130175" y="381000"/>
                </a:cubicBezTo>
                <a:cubicBezTo>
                  <a:pt x="132292" y="377825"/>
                  <a:pt x="134975" y="374962"/>
                  <a:pt x="136525" y="371475"/>
                </a:cubicBezTo>
                <a:cubicBezTo>
                  <a:pt x="139243" y="365358"/>
                  <a:pt x="139162" y="357994"/>
                  <a:pt x="142875" y="352425"/>
                </a:cubicBezTo>
                <a:cubicBezTo>
                  <a:pt x="144992" y="349250"/>
                  <a:pt x="147007" y="346005"/>
                  <a:pt x="149225" y="342900"/>
                </a:cubicBezTo>
                <a:cubicBezTo>
                  <a:pt x="152301" y="338594"/>
                  <a:pt x="156180" y="334826"/>
                  <a:pt x="158750" y="330200"/>
                </a:cubicBezTo>
                <a:cubicBezTo>
                  <a:pt x="161518" y="325218"/>
                  <a:pt x="163298" y="319732"/>
                  <a:pt x="165100" y="314325"/>
                </a:cubicBezTo>
                <a:cubicBezTo>
                  <a:pt x="166480" y="310185"/>
                  <a:pt x="165739" y="305176"/>
                  <a:pt x="168275" y="301625"/>
                </a:cubicBezTo>
                <a:cubicBezTo>
                  <a:pt x="171351" y="297319"/>
                  <a:pt x="177233" y="295842"/>
                  <a:pt x="180975" y="292100"/>
                </a:cubicBezTo>
                <a:cubicBezTo>
                  <a:pt x="183673" y="289402"/>
                  <a:pt x="184627" y="285273"/>
                  <a:pt x="187325" y="282575"/>
                </a:cubicBezTo>
                <a:cubicBezTo>
                  <a:pt x="190023" y="279877"/>
                  <a:pt x="193919" y="278668"/>
                  <a:pt x="196850" y="276225"/>
                </a:cubicBezTo>
                <a:cubicBezTo>
                  <a:pt x="200299" y="273350"/>
                  <a:pt x="202831" y="269457"/>
                  <a:pt x="206375" y="266700"/>
                </a:cubicBezTo>
                <a:cubicBezTo>
                  <a:pt x="212399" y="262015"/>
                  <a:pt x="220029" y="259396"/>
                  <a:pt x="225425" y="254000"/>
                </a:cubicBezTo>
                <a:cubicBezTo>
                  <a:pt x="232447" y="246978"/>
                  <a:pt x="235634" y="242545"/>
                  <a:pt x="244475" y="238125"/>
                </a:cubicBezTo>
                <a:cubicBezTo>
                  <a:pt x="249573" y="235576"/>
                  <a:pt x="255252" y="234324"/>
                  <a:pt x="260350" y="231775"/>
                </a:cubicBezTo>
                <a:cubicBezTo>
                  <a:pt x="263763" y="230068"/>
                  <a:pt x="266462" y="227132"/>
                  <a:pt x="269875" y="225425"/>
                </a:cubicBezTo>
                <a:cubicBezTo>
                  <a:pt x="284194" y="218265"/>
                  <a:pt x="275276" y="227274"/>
                  <a:pt x="288925" y="215900"/>
                </a:cubicBezTo>
                <a:cubicBezTo>
                  <a:pt x="292374" y="213025"/>
                  <a:pt x="294906" y="209132"/>
                  <a:pt x="298450" y="206375"/>
                </a:cubicBezTo>
                <a:cubicBezTo>
                  <a:pt x="304474" y="201690"/>
                  <a:pt x="311150" y="197908"/>
                  <a:pt x="317500" y="193675"/>
                </a:cubicBezTo>
                <a:lnTo>
                  <a:pt x="336550" y="180975"/>
                </a:lnTo>
                <a:cubicBezTo>
                  <a:pt x="339725" y="178858"/>
                  <a:pt x="343377" y="177323"/>
                  <a:pt x="346075" y="174625"/>
                </a:cubicBezTo>
                <a:cubicBezTo>
                  <a:pt x="349250" y="171450"/>
                  <a:pt x="351701" y="167328"/>
                  <a:pt x="355600" y="165100"/>
                </a:cubicBezTo>
                <a:cubicBezTo>
                  <a:pt x="359389" y="162935"/>
                  <a:pt x="364067" y="162983"/>
                  <a:pt x="368300" y="161925"/>
                </a:cubicBezTo>
                <a:cubicBezTo>
                  <a:pt x="379839" y="150386"/>
                  <a:pt x="376269" y="153058"/>
                  <a:pt x="390525" y="142875"/>
                </a:cubicBezTo>
                <a:cubicBezTo>
                  <a:pt x="393630" y="140657"/>
                  <a:pt x="396637" y="138232"/>
                  <a:pt x="400050" y="136525"/>
                </a:cubicBezTo>
                <a:cubicBezTo>
                  <a:pt x="403043" y="135028"/>
                  <a:pt x="406499" y="134668"/>
                  <a:pt x="409575" y="133350"/>
                </a:cubicBezTo>
                <a:cubicBezTo>
                  <a:pt x="413925" y="131486"/>
                  <a:pt x="418166" y="129348"/>
                  <a:pt x="422275" y="127000"/>
                </a:cubicBezTo>
                <a:cubicBezTo>
                  <a:pt x="430304" y="122412"/>
                  <a:pt x="436928" y="116425"/>
                  <a:pt x="444500" y="111125"/>
                </a:cubicBezTo>
                <a:cubicBezTo>
                  <a:pt x="450752" y="106748"/>
                  <a:pt x="456310" y="100838"/>
                  <a:pt x="463550" y="98425"/>
                </a:cubicBezTo>
                <a:cubicBezTo>
                  <a:pt x="487491" y="90445"/>
                  <a:pt x="457981" y="101210"/>
                  <a:pt x="482600" y="88900"/>
                </a:cubicBezTo>
                <a:cubicBezTo>
                  <a:pt x="487155" y="86623"/>
                  <a:pt x="500756" y="83567"/>
                  <a:pt x="504825" y="82550"/>
                </a:cubicBezTo>
                <a:cubicBezTo>
                  <a:pt x="532843" y="63871"/>
                  <a:pt x="488060" y="92520"/>
                  <a:pt x="533400" y="69850"/>
                </a:cubicBezTo>
                <a:cubicBezTo>
                  <a:pt x="537633" y="67733"/>
                  <a:pt x="541508" y="64648"/>
                  <a:pt x="546100" y="63500"/>
                </a:cubicBezTo>
                <a:cubicBezTo>
                  <a:pt x="554378" y="61431"/>
                  <a:pt x="563033" y="61383"/>
                  <a:pt x="571500" y="60325"/>
                </a:cubicBezTo>
                <a:cubicBezTo>
                  <a:pt x="593273" y="53067"/>
                  <a:pt x="566249" y="61638"/>
                  <a:pt x="596900" y="53975"/>
                </a:cubicBezTo>
                <a:cubicBezTo>
                  <a:pt x="600147" y="53163"/>
                  <a:pt x="603178" y="51612"/>
                  <a:pt x="606425" y="50800"/>
                </a:cubicBezTo>
                <a:cubicBezTo>
                  <a:pt x="611660" y="49491"/>
                  <a:pt x="617131" y="49176"/>
                  <a:pt x="622300" y="47625"/>
                </a:cubicBezTo>
                <a:cubicBezTo>
                  <a:pt x="627759" y="45987"/>
                  <a:pt x="632520" y="41982"/>
                  <a:pt x="638175" y="41275"/>
                </a:cubicBezTo>
                <a:cubicBezTo>
                  <a:pt x="658156" y="38777"/>
                  <a:pt x="678392" y="39158"/>
                  <a:pt x="698500" y="38100"/>
                </a:cubicBezTo>
                <a:cubicBezTo>
                  <a:pt x="704850" y="37042"/>
                  <a:pt x="711384" y="36775"/>
                  <a:pt x="717550" y="34925"/>
                </a:cubicBezTo>
                <a:cubicBezTo>
                  <a:pt x="722083" y="33565"/>
                  <a:pt x="725638" y="29639"/>
                  <a:pt x="730250" y="28575"/>
                </a:cubicBezTo>
                <a:cubicBezTo>
                  <a:pt x="739588" y="26420"/>
                  <a:pt x="749325" y="26667"/>
                  <a:pt x="758825" y="25400"/>
                </a:cubicBezTo>
                <a:cubicBezTo>
                  <a:pt x="776367" y="23061"/>
                  <a:pt x="777289" y="22043"/>
                  <a:pt x="793750" y="19050"/>
                </a:cubicBezTo>
                <a:cubicBezTo>
                  <a:pt x="800084" y="17898"/>
                  <a:pt x="806437" y="16854"/>
                  <a:pt x="812800" y="15875"/>
                </a:cubicBezTo>
                <a:cubicBezTo>
                  <a:pt x="859584" y="8677"/>
                  <a:pt x="809229" y="16839"/>
                  <a:pt x="860425" y="9525"/>
                </a:cubicBezTo>
                <a:cubicBezTo>
                  <a:pt x="866798" y="8615"/>
                  <a:pt x="873096" y="7220"/>
                  <a:pt x="879475" y="6350"/>
                </a:cubicBezTo>
                <a:cubicBezTo>
                  <a:pt x="896384" y="4044"/>
                  <a:pt x="930275" y="0"/>
                  <a:pt x="930275" y="0"/>
                </a:cubicBezTo>
                <a:lnTo>
                  <a:pt x="1060450" y="3175"/>
                </a:lnTo>
                <a:cubicBezTo>
                  <a:pt x="1065329" y="3387"/>
                  <a:pt x="1083441" y="8129"/>
                  <a:pt x="1089025" y="9525"/>
                </a:cubicBezTo>
                <a:lnTo>
                  <a:pt x="1117600" y="28575"/>
                </a:lnTo>
                <a:cubicBezTo>
                  <a:pt x="1129976" y="36826"/>
                  <a:pt x="1135301" y="39476"/>
                  <a:pt x="1146175" y="53975"/>
                </a:cubicBezTo>
                <a:cubicBezTo>
                  <a:pt x="1170192" y="85997"/>
                  <a:pt x="1139627" y="46491"/>
                  <a:pt x="1168400" y="79375"/>
                </a:cubicBezTo>
                <a:cubicBezTo>
                  <a:pt x="1171885" y="83357"/>
                  <a:pt x="1173907" y="88631"/>
                  <a:pt x="1177925" y="92075"/>
                </a:cubicBezTo>
                <a:cubicBezTo>
                  <a:pt x="1181519" y="95155"/>
                  <a:pt x="1186392" y="96308"/>
                  <a:pt x="1190625" y="98425"/>
                </a:cubicBezTo>
                <a:cubicBezTo>
                  <a:pt x="1206356" y="122021"/>
                  <a:pt x="1202684" y="117277"/>
                  <a:pt x="1222375" y="142875"/>
                </a:cubicBezTo>
                <a:cubicBezTo>
                  <a:pt x="1226507" y="148246"/>
                  <a:pt x="1231588" y="152939"/>
                  <a:pt x="1235075" y="158750"/>
                </a:cubicBezTo>
                <a:cubicBezTo>
                  <a:pt x="1238250" y="164042"/>
                  <a:pt x="1241177" y="169490"/>
                  <a:pt x="1244600" y="174625"/>
                </a:cubicBezTo>
                <a:cubicBezTo>
                  <a:pt x="1247535" y="179028"/>
                  <a:pt x="1251049" y="183019"/>
                  <a:pt x="1254125" y="187325"/>
                </a:cubicBezTo>
                <a:cubicBezTo>
                  <a:pt x="1256343" y="190430"/>
                  <a:pt x="1258257" y="193745"/>
                  <a:pt x="1260475" y="196850"/>
                </a:cubicBezTo>
                <a:cubicBezTo>
                  <a:pt x="1263551" y="201156"/>
                  <a:pt x="1266924" y="205244"/>
                  <a:pt x="1270000" y="209550"/>
                </a:cubicBezTo>
                <a:cubicBezTo>
                  <a:pt x="1272218" y="212655"/>
                  <a:pt x="1273907" y="216144"/>
                  <a:pt x="1276350" y="219075"/>
                </a:cubicBezTo>
                <a:cubicBezTo>
                  <a:pt x="1279225" y="222524"/>
                  <a:pt x="1283118" y="225056"/>
                  <a:pt x="1285875" y="228600"/>
                </a:cubicBezTo>
                <a:cubicBezTo>
                  <a:pt x="1290560" y="234624"/>
                  <a:pt x="1293996" y="241545"/>
                  <a:pt x="1298575" y="247650"/>
                </a:cubicBezTo>
                <a:lnTo>
                  <a:pt x="1308100" y="260350"/>
                </a:lnTo>
                <a:cubicBezTo>
                  <a:pt x="1309158" y="263525"/>
                  <a:pt x="1309615" y="266969"/>
                  <a:pt x="1311275" y="269875"/>
                </a:cubicBezTo>
                <a:cubicBezTo>
                  <a:pt x="1322150" y="288906"/>
                  <a:pt x="1318199" y="276509"/>
                  <a:pt x="1330325" y="292100"/>
                </a:cubicBezTo>
                <a:cubicBezTo>
                  <a:pt x="1335010" y="298124"/>
                  <a:pt x="1339612" y="304324"/>
                  <a:pt x="1343025" y="311150"/>
                </a:cubicBezTo>
                <a:cubicBezTo>
                  <a:pt x="1345142" y="315383"/>
                  <a:pt x="1346378" y="320187"/>
                  <a:pt x="1349375" y="323850"/>
                </a:cubicBezTo>
                <a:cubicBezTo>
                  <a:pt x="1356009" y="331959"/>
                  <a:pt x="1365168" y="337805"/>
                  <a:pt x="1371600" y="346075"/>
                </a:cubicBezTo>
                <a:cubicBezTo>
                  <a:pt x="1379008" y="355600"/>
                  <a:pt x="1387617" y="364303"/>
                  <a:pt x="1393825" y="374650"/>
                </a:cubicBezTo>
                <a:cubicBezTo>
                  <a:pt x="1397000" y="379942"/>
                  <a:pt x="1399837" y="385451"/>
                  <a:pt x="1403350" y="390525"/>
                </a:cubicBezTo>
                <a:lnTo>
                  <a:pt x="1431925" y="428625"/>
                </a:lnTo>
                <a:cubicBezTo>
                  <a:pt x="1435100" y="432858"/>
                  <a:pt x="1438201" y="437148"/>
                  <a:pt x="1441450" y="441325"/>
                </a:cubicBezTo>
                <a:cubicBezTo>
                  <a:pt x="1445610" y="446674"/>
                  <a:pt x="1454150" y="457200"/>
                  <a:pt x="1454150" y="457200"/>
                </a:cubicBezTo>
                <a:cubicBezTo>
                  <a:pt x="1455208" y="460375"/>
                  <a:pt x="1455469" y="463940"/>
                  <a:pt x="1457325" y="466725"/>
                </a:cubicBezTo>
                <a:cubicBezTo>
                  <a:pt x="1483592" y="506125"/>
                  <a:pt x="1452425" y="449418"/>
                  <a:pt x="1473200" y="485775"/>
                </a:cubicBezTo>
                <a:cubicBezTo>
                  <a:pt x="1475548" y="489884"/>
                  <a:pt x="1477202" y="494366"/>
                  <a:pt x="1479550" y="498475"/>
                </a:cubicBezTo>
                <a:cubicBezTo>
                  <a:pt x="1481443" y="501788"/>
                  <a:pt x="1483878" y="504764"/>
                  <a:pt x="1485900" y="508000"/>
                </a:cubicBezTo>
                <a:cubicBezTo>
                  <a:pt x="1489171" y="513233"/>
                  <a:pt x="1492112" y="518669"/>
                  <a:pt x="1495425" y="523875"/>
                </a:cubicBezTo>
                <a:cubicBezTo>
                  <a:pt x="1499522" y="530314"/>
                  <a:pt x="1504471" y="536225"/>
                  <a:pt x="1508125" y="542925"/>
                </a:cubicBezTo>
                <a:cubicBezTo>
                  <a:pt x="1521028" y="566581"/>
                  <a:pt x="1507944" y="550890"/>
                  <a:pt x="1520825" y="571500"/>
                </a:cubicBezTo>
                <a:cubicBezTo>
                  <a:pt x="1523630" y="575987"/>
                  <a:pt x="1527983" y="579467"/>
                  <a:pt x="1530350" y="584200"/>
                </a:cubicBezTo>
                <a:cubicBezTo>
                  <a:pt x="1535448" y="594395"/>
                  <a:pt x="1540285" y="604892"/>
                  <a:pt x="1543050" y="615950"/>
                </a:cubicBezTo>
                <a:cubicBezTo>
                  <a:pt x="1544108" y="620183"/>
                  <a:pt x="1544506" y="624639"/>
                  <a:pt x="1546225" y="628650"/>
                </a:cubicBezTo>
                <a:cubicBezTo>
                  <a:pt x="1547728" y="632157"/>
                  <a:pt x="1550458" y="635000"/>
                  <a:pt x="1552575" y="638175"/>
                </a:cubicBezTo>
                <a:cubicBezTo>
                  <a:pt x="1553633" y="643467"/>
                  <a:pt x="1554785" y="648741"/>
                  <a:pt x="1555750" y="654050"/>
                </a:cubicBezTo>
                <a:cubicBezTo>
                  <a:pt x="1556902" y="660384"/>
                  <a:pt x="1557662" y="666787"/>
                  <a:pt x="1558925" y="673100"/>
                </a:cubicBezTo>
                <a:cubicBezTo>
                  <a:pt x="1559781" y="677379"/>
                  <a:pt x="1561042" y="681567"/>
                  <a:pt x="1562100" y="685800"/>
                </a:cubicBezTo>
                <a:cubicBezTo>
                  <a:pt x="1561042" y="768350"/>
                  <a:pt x="1560938" y="850918"/>
                  <a:pt x="1558925" y="933450"/>
                </a:cubicBezTo>
                <a:cubicBezTo>
                  <a:pt x="1558793" y="938876"/>
                  <a:pt x="1554174" y="950079"/>
                  <a:pt x="1552575" y="955675"/>
                </a:cubicBezTo>
                <a:cubicBezTo>
                  <a:pt x="1544602" y="983582"/>
                  <a:pt x="1553838" y="955062"/>
                  <a:pt x="1546225" y="977900"/>
                </a:cubicBezTo>
                <a:cubicBezTo>
                  <a:pt x="1538245" y="1033763"/>
                  <a:pt x="1548081" y="963977"/>
                  <a:pt x="1539875" y="1025525"/>
                </a:cubicBezTo>
                <a:cubicBezTo>
                  <a:pt x="1538886" y="1032943"/>
                  <a:pt x="1538669" y="1040530"/>
                  <a:pt x="1536700" y="1047750"/>
                </a:cubicBezTo>
                <a:cubicBezTo>
                  <a:pt x="1535455" y="1052316"/>
                  <a:pt x="1532467" y="1056217"/>
                  <a:pt x="1530350" y="1060450"/>
                </a:cubicBezTo>
                <a:cubicBezTo>
                  <a:pt x="1529292" y="1080558"/>
                  <a:pt x="1528781" y="1100703"/>
                  <a:pt x="1527175" y="1120775"/>
                </a:cubicBezTo>
                <a:cubicBezTo>
                  <a:pt x="1526662" y="1127192"/>
                  <a:pt x="1524979" y="1133462"/>
                  <a:pt x="1524000" y="1139825"/>
                </a:cubicBezTo>
                <a:cubicBezTo>
                  <a:pt x="1522862" y="1147222"/>
                  <a:pt x="1522293" y="1154712"/>
                  <a:pt x="1520825" y="1162050"/>
                </a:cubicBezTo>
                <a:cubicBezTo>
                  <a:pt x="1519371" y="1169321"/>
                  <a:pt x="1508686" y="1192342"/>
                  <a:pt x="1508125" y="1193800"/>
                </a:cubicBezTo>
                <a:cubicBezTo>
                  <a:pt x="1505722" y="1200047"/>
                  <a:pt x="1505488" y="1207281"/>
                  <a:pt x="1501775" y="1212850"/>
                </a:cubicBezTo>
                <a:cubicBezTo>
                  <a:pt x="1499658" y="1216025"/>
                  <a:pt x="1497643" y="1219270"/>
                  <a:pt x="1495425" y="1222375"/>
                </a:cubicBezTo>
                <a:cubicBezTo>
                  <a:pt x="1492349" y="1226681"/>
                  <a:pt x="1488623" y="1230537"/>
                  <a:pt x="1485900" y="1235075"/>
                </a:cubicBezTo>
                <a:cubicBezTo>
                  <a:pt x="1482247" y="1241163"/>
                  <a:pt x="1479823" y="1247919"/>
                  <a:pt x="1476375" y="1254125"/>
                </a:cubicBezTo>
                <a:cubicBezTo>
                  <a:pt x="1474522" y="1257461"/>
                  <a:pt x="1471732" y="1260237"/>
                  <a:pt x="1470025" y="1263650"/>
                </a:cubicBezTo>
                <a:cubicBezTo>
                  <a:pt x="1467476" y="1268748"/>
                  <a:pt x="1466404" y="1274522"/>
                  <a:pt x="1463675" y="1279525"/>
                </a:cubicBezTo>
                <a:cubicBezTo>
                  <a:pt x="1460021" y="1286225"/>
                  <a:pt x="1454902" y="1292031"/>
                  <a:pt x="1450975" y="1298575"/>
                </a:cubicBezTo>
                <a:cubicBezTo>
                  <a:pt x="1448540" y="1302634"/>
                  <a:pt x="1447060" y="1307216"/>
                  <a:pt x="1444625" y="1311275"/>
                </a:cubicBezTo>
                <a:cubicBezTo>
                  <a:pt x="1440698" y="1317819"/>
                  <a:pt x="1436158" y="1323975"/>
                  <a:pt x="1431925" y="1330325"/>
                </a:cubicBezTo>
                <a:cubicBezTo>
                  <a:pt x="1428240" y="1345067"/>
                  <a:pt x="1429232" y="1343528"/>
                  <a:pt x="1422400" y="1358900"/>
                </a:cubicBezTo>
                <a:cubicBezTo>
                  <a:pt x="1420478" y="1363225"/>
                  <a:pt x="1418675" y="1367662"/>
                  <a:pt x="1416050" y="1371600"/>
                </a:cubicBezTo>
                <a:cubicBezTo>
                  <a:pt x="1412291" y="1377239"/>
                  <a:pt x="1407109" y="1381836"/>
                  <a:pt x="1403350" y="1387475"/>
                </a:cubicBezTo>
                <a:cubicBezTo>
                  <a:pt x="1400725" y="1391413"/>
                  <a:pt x="1399508" y="1396161"/>
                  <a:pt x="1397000" y="1400175"/>
                </a:cubicBezTo>
                <a:cubicBezTo>
                  <a:pt x="1394195" y="1404662"/>
                  <a:pt x="1390650" y="1408642"/>
                  <a:pt x="1387475" y="1412875"/>
                </a:cubicBezTo>
                <a:cubicBezTo>
                  <a:pt x="1379081" y="1438056"/>
                  <a:pt x="1391763" y="1404744"/>
                  <a:pt x="1374775" y="1431925"/>
                </a:cubicBezTo>
                <a:cubicBezTo>
                  <a:pt x="1371754" y="1436758"/>
                  <a:pt x="1370974" y="1442702"/>
                  <a:pt x="1368425" y="1447800"/>
                </a:cubicBezTo>
                <a:cubicBezTo>
                  <a:pt x="1366718" y="1451213"/>
                  <a:pt x="1363782" y="1453912"/>
                  <a:pt x="1362075" y="1457325"/>
                </a:cubicBezTo>
                <a:cubicBezTo>
                  <a:pt x="1360578" y="1460318"/>
                  <a:pt x="1360560" y="1463944"/>
                  <a:pt x="1358900" y="1466850"/>
                </a:cubicBezTo>
                <a:cubicBezTo>
                  <a:pt x="1354378" y="1474763"/>
                  <a:pt x="1332798" y="1498752"/>
                  <a:pt x="1330325" y="1501775"/>
                </a:cubicBezTo>
                <a:cubicBezTo>
                  <a:pt x="1326974" y="1505871"/>
                  <a:pt x="1323812" y="1510124"/>
                  <a:pt x="1320800" y="1514475"/>
                </a:cubicBezTo>
                <a:cubicBezTo>
                  <a:pt x="1314284" y="1523887"/>
                  <a:pt x="1309845" y="1534955"/>
                  <a:pt x="1301750" y="1543050"/>
                </a:cubicBezTo>
                <a:lnTo>
                  <a:pt x="1273175" y="1571625"/>
                </a:lnTo>
                <a:cubicBezTo>
                  <a:pt x="1270000" y="1574800"/>
                  <a:pt x="1265658" y="1577134"/>
                  <a:pt x="1263650" y="1581150"/>
                </a:cubicBezTo>
                <a:cubicBezTo>
                  <a:pt x="1261533" y="1585383"/>
                  <a:pt x="1259808" y="1589836"/>
                  <a:pt x="1257300" y="1593850"/>
                </a:cubicBezTo>
                <a:cubicBezTo>
                  <a:pt x="1248516" y="1607904"/>
                  <a:pt x="1237604" y="1616721"/>
                  <a:pt x="1225550" y="1628775"/>
                </a:cubicBezTo>
                <a:lnTo>
                  <a:pt x="1216025" y="1638300"/>
                </a:lnTo>
                <a:cubicBezTo>
                  <a:pt x="1212850" y="1641475"/>
                  <a:pt x="1210236" y="1645334"/>
                  <a:pt x="1206500" y="1647825"/>
                </a:cubicBezTo>
                <a:lnTo>
                  <a:pt x="1187450" y="1660525"/>
                </a:lnTo>
                <a:cubicBezTo>
                  <a:pt x="1184275" y="1662642"/>
                  <a:pt x="1181627" y="1665950"/>
                  <a:pt x="1177925" y="1666875"/>
                </a:cubicBezTo>
                <a:lnTo>
                  <a:pt x="1165225" y="1670050"/>
                </a:lnTo>
                <a:cubicBezTo>
                  <a:pt x="1142019" y="1685521"/>
                  <a:pt x="1171198" y="1666637"/>
                  <a:pt x="1143000" y="1682750"/>
                </a:cubicBezTo>
                <a:cubicBezTo>
                  <a:pt x="1128517" y="1691026"/>
                  <a:pt x="1137341" y="1689528"/>
                  <a:pt x="1117600" y="1695450"/>
                </a:cubicBezTo>
                <a:cubicBezTo>
                  <a:pt x="1112431" y="1697001"/>
                  <a:pt x="1106993" y="1697454"/>
                  <a:pt x="1101725" y="1698625"/>
                </a:cubicBezTo>
                <a:cubicBezTo>
                  <a:pt x="1097465" y="1699572"/>
                  <a:pt x="1093258" y="1700742"/>
                  <a:pt x="1089025" y="1701800"/>
                </a:cubicBezTo>
                <a:cubicBezTo>
                  <a:pt x="1085850" y="1703917"/>
                  <a:pt x="1083073" y="1706810"/>
                  <a:pt x="1079500" y="1708150"/>
                </a:cubicBezTo>
                <a:cubicBezTo>
                  <a:pt x="1065009" y="1713584"/>
                  <a:pt x="1065851" y="1708624"/>
                  <a:pt x="1054100" y="1714500"/>
                </a:cubicBezTo>
                <a:cubicBezTo>
                  <a:pt x="1031189" y="1725955"/>
                  <a:pt x="1059707" y="1716067"/>
                  <a:pt x="1031875" y="1727200"/>
                </a:cubicBezTo>
                <a:cubicBezTo>
                  <a:pt x="1025660" y="1729686"/>
                  <a:pt x="1018394" y="1729837"/>
                  <a:pt x="1012825" y="1733550"/>
                </a:cubicBezTo>
                <a:cubicBezTo>
                  <a:pt x="1009650" y="1735667"/>
                  <a:pt x="1006920" y="1738693"/>
                  <a:pt x="1003300" y="1739900"/>
                </a:cubicBezTo>
                <a:cubicBezTo>
                  <a:pt x="997193" y="1741936"/>
                  <a:pt x="990600" y="1742017"/>
                  <a:pt x="984250" y="1743075"/>
                </a:cubicBezTo>
                <a:cubicBezTo>
                  <a:pt x="978958" y="1745192"/>
                  <a:pt x="973473" y="1746876"/>
                  <a:pt x="968375" y="1749425"/>
                </a:cubicBezTo>
                <a:cubicBezTo>
                  <a:pt x="964962" y="1751132"/>
                  <a:pt x="962337" y="1754225"/>
                  <a:pt x="958850" y="1755775"/>
                </a:cubicBezTo>
                <a:cubicBezTo>
                  <a:pt x="953769" y="1758033"/>
                  <a:pt x="934488" y="1764069"/>
                  <a:pt x="927100" y="1765300"/>
                </a:cubicBezTo>
                <a:cubicBezTo>
                  <a:pt x="888611" y="1771715"/>
                  <a:pt x="914958" y="1765176"/>
                  <a:pt x="885825" y="1771650"/>
                </a:cubicBezTo>
                <a:cubicBezTo>
                  <a:pt x="881565" y="1772597"/>
                  <a:pt x="877404" y="1773969"/>
                  <a:pt x="873125" y="1774825"/>
                </a:cubicBezTo>
                <a:cubicBezTo>
                  <a:pt x="866812" y="1776088"/>
                  <a:pt x="860320" y="1776439"/>
                  <a:pt x="854075" y="1778000"/>
                </a:cubicBezTo>
                <a:cubicBezTo>
                  <a:pt x="846413" y="1779915"/>
                  <a:pt x="831396" y="1786517"/>
                  <a:pt x="822325" y="1787525"/>
                </a:cubicBezTo>
                <a:cubicBezTo>
                  <a:pt x="807561" y="1789165"/>
                  <a:pt x="792692" y="1789642"/>
                  <a:pt x="777875" y="1790700"/>
                </a:cubicBezTo>
                <a:cubicBezTo>
                  <a:pt x="738787" y="1798518"/>
                  <a:pt x="756809" y="1795524"/>
                  <a:pt x="723900" y="1800225"/>
                </a:cubicBezTo>
                <a:cubicBezTo>
                  <a:pt x="519027" y="1795103"/>
                  <a:pt x="645557" y="1807510"/>
                  <a:pt x="584200" y="1793875"/>
                </a:cubicBezTo>
                <a:cubicBezTo>
                  <a:pt x="564549" y="1789508"/>
                  <a:pt x="573790" y="1793433"/>
                  <a:pt x="561975" y="1787525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533525" y="638292"/>
            <a:ext cx="1746250" cy="2181225"/>
          </a:xfrm>
          <a:custGeom>
            <a:avLst/>
            <a:gdLst>
              <a:gd name="connsiteX0" fmla="*/ 0 w 1746250"/>
              <a:gd name="connsiteY0" fmla="*/ 409575 h 2181225"/>
              <a:gd name="connsiteX1" fmla="*/ 88900 w 1746250"/>
              <a:gd name="connsiteY1" fmla="*/ 209550 h 2181225"/>
              <a:gd name="connsiteX2" fmla="*/ 101600 w 1746250"/>
              <a:gd name="connsiteY2" fmla="*/ 206375 h 2181225"/>
              <a:gd name="connsiteX3" fmla="*/ 123825 w 1746250"/>
              <a:gd name="connsiteY3" fmla="*/ 196850 h 2181225"/>
              <a:gd name="connsiteX4" fmla="*/ 136525 w 1746250"/>
              <a:gd name="connsiteY4" fmla="*/ 187325 h 2181225"/>
              <a:gd name="connsiteX5" fmla="*/ 146050 w 1746250"/>
              <a:gd name="connsiteY5" fmla="*/ 180975 h 2181225"/>
              <a:gd name="connsiteX6" fmla="*/ 155575 w 1746250"/>
              <a:gd name="connsiteY6" fmla="*/ 171450 h 2181225"/>
              <a:gd name="connsiteX7" fmla="*/ 174625 w 1746250"/>
              <a:gd name="connsiteY7" fmla="*/ 158750 h 2181225"/>
              <a:gd name="connsiteX8" fmla="*/ 184150 w 1746250"/>
              <a:gd name="connsiteY8" fmla="*/ 152400 h 2181225"/>
              <a:gd name="connsiteX9" fmla="*/ 212725 w 1746250"/>
              <a:gd name="connsiteY9" fmla="*/ 130175 h 2181225"/>
              <a:gd name="connsiteX10" fmla="*/ 225425 w 1746250"/>
              <a:gd name="connsiteY10" fmla="*/ 120650 h 2181225"/>
              <a:gd name="connsiteX11" fmla="*/ 238125 w 1746250"/>
              <a:gd name="connsiteY11" fmla="*/ 107950 h 2181225"/>
              <a:gd name="connsiteX12" fmla="*/ 263525 w 1746250"/>
              <a:gd name="connsiteY12" fmla="*/ 95250 h 2181225"/>
              <a:gd name="connsiteX13" fmla="*/ 285750 w 1746250"/>
              <a:gd name="connsiteY13" fmla="*/ 76200 h 2181225"/>
              <a:gd name="connsiteX14" fmla="*/ 295275 w 1746250"/>
              <a:gd name="connsiteY14" fmla="*/ 66675 h 2181225"/>
              <a:gd name="connsiteX15" fmla="*/ 304800 w 1746250"/>
              <a:gd name="connsiteY15" fmla="*/ 63500 h 2181225"/>
              <a:gd name="connsiteX16" fmla="*/ 323850 w 1746250"/>
              <a:gd name="connsiteY16" fmla="*/ 50800 h 2181225"/>
              <a:gd name="connsiteX17" fmla="*/ 336550 w 1746250"/>
              <a:gd name="connsiteY17" fmla="*/ 44450 h 2181225"/>
              <a:gd name="connsiteX18" fmla="*/ 371475 w 1746250"/>
              <a:gd name="connsiteY18" fmla="*/ 25400 h 2181225"/>
              <a:gd name="connsiteX19" fmla="*/ 384175 w 1746250"/>
              <a:gd name="connsiteY19" fmla="*/ 22225 h 2181225"/>
              <a:gd name="connsiteX20" fmla="*/ 403225 w 1746250"/>
              <a:gd name="connsiteY20" fmla="*/ 15875 h 2181225"/>
              <a:gd name="connsiteX21" fmla="*/ 428625 w 1746250"/>
              <a:gd name="connsiteY21" fmla="*/ 12700 h 2181225"/>
              <a:gd name="connsiteX22" fmla="*/ 447675 w 1746250"/>
              <a:gd name="connsiteY22" fmla="*/ 9525 h 2181225"/>
              <a:gd name="connsiteX23" fmla="*/ 654050 w 1746250"/>
              <a:gd name="connsiteY23" fmla="*/ 6350 h 2181225"/>
              <a:gd name="connsiteX24" fmla="*/ 698500 w 1746250"/>
              <a:gd name="connsiteY24" fmla="*/ 0 h 2181225"/>
              <a:gd name="connsiteX25" fmla="*/ 968375 w 1746250"/>
              <a:gd name="connsiteY25" fmla="*/ 3175 h 2181225"/>
              <a:gd name="connsiteX26" fmla="*/ 977900 w 1746250"/>
              <a:gd name="connsiteY26" fmla="*/ 6350 h 2181225"/>
              <a:gd name="connsiteX27" fmla="*/ 996950 w 1746250"/>
              <a:gd name="connsiteY27" fmla="*/ 15875 h 2181225"/>
              <a:gd name="connsiteX28" fmla="*/ 1003300 w 1746250"/>
              <a:gd name="connsiteY28" fmla="*/ 25400 h 2181225"/>
              <a:gd name="connsiteX29" fmla="*/ 1063625 w 1746250"/>
              <a:gd name="connsiteY29" fmla="*/ 53975 h 2181225"/>
              <a:gd name="connsiteX30" fmla="*/ 1089025 w 1746250"/>
              <a:gd name="connsiteY30" fmla="*/ 66675 h 2181225"/>
              <a:gd name="connsiteX31" fmla="*/ 1098550 w 1746250"/>
              <a:gd name="connsiteY31" fmla="*/ 73025 h 2181225"/>
              <a:gd name="connsiteX32" fmla="*/ 1108075 w 1746250"/>
              <a:gd name="connsiteY32" fmla="*/ 76200 h 2181225"/>
              <a:gd name="connsiteX33" fmla="*/ 1146175 w 1746250"/>
              <a:gd name="connsiteY33" fmla="*/ 101600 h 2181225"/>
              <a:gd name="connsiteX34" fmla="*/ 1162050 w 1746250"/>
              <a:gd name="connsiteY34" fmla="*/ 107950 h 2181225"/>
              <a:gd name="connsiteX35" fmla="*/ 1181100 w 1746250"/>
              <a:gd name="connsiteY35" fmla="*/ 117475 h 2181225"/>
              <a:gd name="connsiteX36" fmla="*/ 1206500 w 1746250"/>
              <a:gd name="connsiteY36" fmla="*/ 127000 h 2181225"/>
              <a:gd name="connsiteX37" fmla="*/ 1247775 w 1746250"/>
              <a:gd name="connsiteY37" fmla="*/ 155575 h 2181225"/>
              <a:gd name="connsiteX38" fmla="*/ 1257300 w 1746250"/>
              <a:gd name="connsiteY38" fmla="*/ 158750 h 2181225"/>
              <a:gd name="connsiteX39" fmla="*/ 1279525 w 1746250"/>
              <a:gd name="connsiteY39" fmla="*/ 174625 h 2181225"/>
              <a:gd name="connsiteX40" fmla="*/ 1289050 w 1746250"/>
              <a:gd name="connsiteY40" fmla="*/ 184150 h 2181225"/>
              <a:gd name="connsiteX41" fmla="*/ 1298575 w 1746250"/>
              <a:gd name="connsiteY41" fmla="*/ 190500 h 2181225"/>
              <a:gd name="connsiteX42" fmla="*/ 1311275 w 1746250"/>
              <a:gd name="connsiteY42" fmla="*/ 196850 h 2181225"/>
              <a:gd name="connsiteX43" fmla="*/ 1339850 w 1746250"/>
              <a:gd name="connsiteY43" fmla="*/ 231775 h 2181225"/>
              <a:gd name="connsiteX44" fmla="*/ 1365250 w 1746250"/>
              <a:gd name="connsiteY44" fmla="*/ 263525 h 2181225"/>
              <a:gd name="connsiteX45" fmla="*/ 1371600 w 1746250"/>
              <a:gd name="connsiteY45" fmla="*/ 273050 h 2181225"/>
              <a:gd name="connsiteX46" fmla="*/ 1393825 w 1746250"/>
              <a:gd name="connsiteY46" fmla="*/ 292100 h 2181225"/>
              <a:gd name="connsiteX47" fmla="*/ 1409700 w 1746250"/>
              <a:gd name="connsiteY47" fmla="*/ 320675 h 2181225"/>
              <a:gd name="connsiteX48" fmla="*/ 1425575 w 1746250"/>
              <a:gd name="connsiteY48" fmla="*/ 339725 h 2181225"/>
              <a:gd name="connsiteX49" fmla="*/ 1447800 w 1746250"/>
              <a:gd name="connsiteY49" fmla="*/ 374650 h 2181225"/>
              <a:gd name="connsiteX50" fmla="*/ 1470025 w 1746250"/>
              <a:gd name="connsiteY50" fmla="*/ 403225 h 2181225"/>
              <a:gd name="connsiteX51" fmla="*/ 1479550 w 1746250"/>
              <a:gd name="connsiteY51" fmla="*/ 419100 h 2181225"/>
              <a:gd name="connsiteX52" fmla="*/ 1485900 w 1746250"/>
              <a:gd name="connsiteY52" fmla="*/ 428625 h 2181225"/>
              <a:gd name="connsiteX53" fmla="*/ 1495425 w 1746250"/>
              <a:gd name="connsiteY53" fmla="*/ 447675 h 2181225"/>
              <a:gd name="connsiteX54" fmla="*/ 1504950 w 1746250"/>
              <a:gd name="connsiteY54" fmla="*/ 457200 h 2181225"/>
              <a:gd name="connsiteX55" fmla="*/ 1511300 w 1746250"/>
              <a:gd name="connsiteY55" fmla="*/ 466725 h 2181225"/>
              <a:gd name="connsiteX56" fmla="*/ 1530350 w 1746250"/>
              <a:gd name="connsiteY56" fmla="*/ 485775 h 2181225"/>
              <a:gd name="connsiteX57" fmla="*/ 1536700 w 1746250"/>
              <a:gd name="connsiteY57" fmla="*/ 495300 h 2181225"/>
              <a:gd name="connsiteX58" fmla="*/ 1574800 w 1746250"/>
              <a:gd name="connsiteY58" fmla="*/ 520700 h 2181225"/>
              <a:gd name="connsiteX59" fmla="*/ 1587500 w 1746250"/>
              <a:gd name="connsiteY59" fmla="*/ 527050 h 2181225"/>
              <a:gd name="connsiteX60" fmla="*/ 1597025 w 1746250"/>
              <a:gd name="connsiteY60" fmla="*/ 530225 h 2181225"/>
              <a:gd name="connsiteX61" fmla="*/ 1619250 w 1746250"/>
              <a:gd name="connsiteY61" fmla="*/ 546100 h 2181225"/>
              <a:gd name="connsiteX62" fmla="*/ 1625600 w 1746250"/>
              <a:gd name="connsiteY62" fmla="*/ 555625 h 2181225"/>
              <a:gd name="connsiteX63" fmla="*/ 1635125 w 1746250"/>
              <a:gd name="connsiteY63" fmla="*/ 571500 h 2181225"/>
              <a:gd name="connsiteX64" fmla="*/ 1647825 w 1746250"/>
              <a:gd name="connsiteY64" fmla="*/ 590550 h 2181225"/>
              <a:gd name="connsiteX65" fmla="*/ 1654175 w 1746250"/>
              <a:gd name="connsiteY65" fmla="*/ 600075 h 2181225"/>
              <a:gd name="connsiteX66" fmla="*/ 1657350 w 1746250"/>
              <a:gd name="connsiteY66" fmla="*/ 609600 h 2181225"/>
              <a:gd name="connsiteX67" fmla="*/ 1670050 w 1746250"/>
              <a:gd name="connsiteY67" fmla="*/ 631825 h 2181225"/>
              <a:gd name="connsiteX68" fmla="*/ 1673225 w 1746250"/>
              <a:gd name="connsiteY68" fmla="*/ 644525 h 2181225"/>
              <a:gd name="connsiteX69" fmla="*/ 1679575 w 1746250"/>
              <a:gd name="connsiteY69" fmla="*/ 657225 h 2181225"/>
              <a:gd name="connsiteX70" fmla="*/ 1682750 w 1746250"/>
              <a:gd name="connsiteY70" fmla="*/ 679450 h 2181225"/>
              <a:gd name="connsiteX71" fmla="*/ 1689100 w 1746250"/>
              <a:gd name="connsiteY71" fmla="*/ 704850 h 2181225"/>
              <a:gd name="connsiteX72" fmla="*/ 1692275 w 1746250"/>
              <a:gd name="connsiteY72" fmla="*/ 949325 h 2181225"/>
              <a:gd name="connsiteX73" fmla="*/ 1698625 w 1746250"/>
              <a:gd name="connsiteY73" fmla="*/ 965200 h 2181225"/>
              <a:gd name="connsiteX74" fmla="*/ 1701800 w 1746250"/>
              <a:gd name="connsiteY74" fmla="*/ 984250 h 2181225"/>
              <a:gd name="connsiteX75" fmla="*/ 1708150 w 1746250"/>
              <a:gd name="connsiteY75" fmla="*/ 1003300 h 2181225"/>
              <a:gd name="connsiteX76" fmla="*/ 1711325 w 1746250"/>
              <a:gd name="connsiteY76" fmla="*/ 1012825 h 2181225"/>
              <a:gd name="connsiteX77" fmla="*/ 1717675 w 1746250"/>
              <a:gd name="connsiteY77" fmla="*/ 1038225 h 2181225"/>
              <a:gd name="connsiteX78" fmla="*/ 1720850 w 1746250"/>
              <a:gd name="connsiteY78" fmla="*/ 1054100 h 2181225"/>
              <a:gd name="connsiteX79" fmla="*/ 1727200 w 1746250"/>
              <a:gd name="connsiteY79" fmla="*/ 1073150 h 2181225"/>
              <a:gd name="connsiteX80" fmla="*/ 1730375 w 1746250"/>
              <a:gd name="connsiteY80" fmla="*/ 1085850 h 2181225"/>
              <a:gd name="connsiteX81" fmla="*/ 1736725 w 1746250"/>
              <a:gd name="connsiteY81" fmla="*/ 1117600 h 2181225"/>
              <a:gd name="connsiteX82" fmla="*/ 1743075 w 1746250"/>
              <a:gd name="connsiteY82" fmla="*/ 1139825 h 2181225"/>
              <a:gd name="connsiteX83" fmla="*/ 1746250 w 1746250"/>
              <a:gd name="connsiteY83" fmla="*/ 1152525 h 2181225"/>
              <a:gd name="connsiteX84" fmla="*/ 1743075 w 1746250"/>
              <a:gd name="connsiteY84" fmla="*/ 1238250 h 2181225"/>
              <a:gd name="connsiteX85" fmla="*/ 1733550 w 1746250"/>
              <a:gd name="connsiteY85" fmla="*/ 1257300 h 2181225"/>
              <a:gd name="connsiteX86" fmla="*/ 1727200 w 1746250"/>
              <a:gd name="connsiteY86" fmla="*/ 1270000 h 2181225"/>
              <a:gd name="connsiteX87" fmla="*/ 1724025 w 1746250"/>
              <a:gd name="connsiteY87" fmla="*/ 1279525 h 2181225"/>
              <a:gd name="connsiteX88" fmla="*/ 1704975 w 1746250"/>
              <a:gd name="connsiteY88" fmla="*/ 1301750 h 2181225"/>
              <a:gd name="connsiteX89" fmla="*/ 1698625 w 1746250"/>
              <a:gd name="connsiteY89" fmla="*/ 1311275 h 2181225"/>
              <a:gd name="connsiteX90" fmla="*/ 1689100 w 1746250"/>
              <a:gd name="connsiteY90" fmla="*/ 1323975 h 2181225"/>
              <a:gd name="connsiteX91" fmla="*/ 1670050 w 1746250"/>
              <a:gd name="connsiteY91" fmla="*/ 1352550 h 2181225"/>
              <a:gd name="connsiteX92" fmla="*/ 1660525 w 1746250"/>
              <a:gd name="connsiteY92" fmla="*/ 1371600 h 2181225"/>
              <a:gd name="connsiteX93" fmla="*/ 1657350 w 1746250"/>
              <a:gd name="connsiteY93" fmla="*/ 1381125 h 2181225"/>
              <a:gd name="connsiteX94" fmla="*/ 1644650 w 1746250"/>
              <a:gd name="connsiteY94" fmla="*/ 1409700 h 2181225"/>
              <a:gd name="connsiteX95" fmla="*/ 1638300 w 1746250"/>
              <a:gd name="connsiteY95" fmla="*/ 1428750 h 2181225"/>
              <a:gd name="connsiteX96" fmla="*/ 1631950 w 1746250"/>
              <a:gd name="connsiteY96" fmla="*/ 1454150 h 2181225"/>
              <a:gd name="connsiteX97" fmla="*/ 1625600 w 1746250"/>
              <a:gd name="connsiteY97" fmla="*/ 1466850 h 2181225"/>
              <a:gd name="connsiteX98" fmla="*/ 1619250 w 1746250"/>
              <a:gd name="connsiteY98" fmla="*/ 1504950 h 2181225"/>
              <a:gd name="connsiteX99" fmla="*/ 1612900 w 1746250"/>
              <a:gd name="connsiteY99" fmla="*/ 1524000 h 2181225"/>
              <a:gd name="connsiteX100" fmla="*/ 1609725 w 1746250"/>
              <a:gd name="connsiteY100" fmla="*/ 1543050 h 2181225"/>
              <a:gd name="connsiteX101" fmla="*/ 1603375 w 1746250"/>
              <a:gd name="connsiteY101" fmla="*/ 1555750 h 2181225"/>
              <a:gd name="connsiteX102" fmla="*/ 1600200 w 1746250"/>
              <a:gd name="connsiteY102" fmla="*/ 1568450 h 2181225"/>
              <a:gd name="connsiteX103" fmla="*/ 1593850 w 1746250"/>
              <a:gd name="connsiteY103" fmla="*/ 1587500 h 2181225"/>
              <a:gd name="connsiteX104" fmla="*/ 1590675 w 1746250"/>
              <a:gd name="connsiteY104" fmla="*/ 1597025 h 2181225"/>
              <a:gd name="connsiteX105" fmla="*/ 1587500 w 1746250"/>
              <a:gd name="connsiteY105" fmla="*/ 1609725 h 2181225"/>
              <a:gd name="connsiteX106" fmla="*/ 1581150 w 1746250"/>
              <a:gd name="connsiteY106" fmla="*/ 1622425 h 2181225"/>
              <a:gd name="connsiteX107" fmla="*/ 1577975 w 1746250"/>
              <a:gd name="connsiteY107" fmla="*/ 1631950 h 2181225"/>
              <a:gd name="connsiteX108" fmla="*/ 1568450 w 1746250"/>
              <a:gd name="connsiteY108" fmla="*/ 1644650 h 2181225"/>
              <a:gd name="connsiteX109" fmla="*/ 1562100 w 1746250"/>
              <a:gd name="connsiteY109" fmla="*/ 1670050 h 2181225"/>
              <a:gd name="connsiteX110" fmla="*/ 1552575 w 1746250"/>
              <a:gd name="connsiteY110" fmla="*/ 1689100 h 2181225"/>
              <a:gd name="connsiteX111" fmla="*/ 1546225 w 1746250"/>
              <a:gd name="connsiteY111" fmla="*/ 1698625 h 2181225"/>
              <a:gd name="connsiteX112" fmla="*/ 1536700 w 1746250"/>
              <a:gd name="connsiteY112" fmla="*/ 1720850 h 2181225"/>
              <a:gd name="connsiteX113" fmla="*/ 1533525 w 1746250"/>
              <a:gd name="connsiteY113" fmla="*/ 1733550 h 2181225"/>
              <a:gd name="connsiteX114" fmla="*/ 1524000 w 1746250"/>
              <a:gd name="connsiteY114" fmla="*/ 1746250 h 2181225"/>
              <a:gd name="connsiteX115" fmla="*/ 1517650 w 1746250"/>
              <a:gd name="connsiteY115" fmla="*/ 1758950 h 2181225"/>
              <a:gd name="connsiteX116" fmla="*/ 1514475 w 1746250"/>
              <a:gd name="connsiteY116" fmla="*/ 1768475 h 2181225"/>
              <a:gd name="connsiteX117" fmla="*/ 1501775 w 1746250"/>
              <a:gd name="connsiteY117" fmla="*/ 1797050 h 2181225"/>
              <a:gd name="connsiteX118" fmla="*/ 1498600 w 1746250"/>
              <a:gd name="connsiteY118" fmla="*/ 1806575 h 2181225"/>
              <a:gd name="connsiteX119" fmla="*/ 1489075 w 1746250"/>
              <a:gd name="connsiteY119" fmla="*/ 1819275 h 2181225"/>
              <a:gd name="connsiteX120" fmla="*/ 1482725 w 1746250"/>
              <a:gd name="connsiteY120" fmla="*/ 1828800 h 2181225"/>
              <a:gd name="connsiteX121" fmla="*/ 1476375 w 1746250"/>
              <a:gd name="connsiteY121" fmla="*/ 1841500 h 2181225"/>
              <a:gd name="connsiteX122" fmla="*/ 1473200 w 1746250"/>
              <a:gd name="connsiteY122" fmla="*/ 1851025 h 2181225"/>
              <a:gd name="connsiteX123" fmla="*/ 1463675 w 1746250"/>
              <a:gd name="connsiteY123" fmla="*/ 1863725 h 2181225"/>
              <a:gd name="connsiteX124" fmla="*/ 1444625 w 1746250"/>
              <a:gd name="connsiteY124" fmla="*/ 1892300 h 2181225"/>
              <a:gd name="connsiteX125" fmla="*/ 1428750 w 1746250"/>
              <a:gd name="connsiteY125" fmla="*/ 1914525 h 2181225"/>
              <a:gd name="connsiteX126" fmla="*/ 1419225 w 1746250"/>
              <a:gd name="connsiteY126" fmla="*/ 1924050 h 2181225"/>
              <a:gd name="connsiteX127" fmla="*/ 1412875 w 1746250"/>
              <a:gd name="connsiteY127" fmla="*/ 1933575 h 2181225"/>
              <a:gd name="connsiteX128" fmla="*/ 1377950 w 1746250"/>
              <a:gd name="connsiteY128" fmla="*/ 1962150 h 2181225"/>
              <a:gd name="connsiteX129" fmla="*/ 1368425 w 1746250"/>
              <a:gd name="connsiteY129" fmla="*/ 1971675 h 2181225"/>
              <a:gd name="connsiteX130" fmla="*/ 1343025 w 1746250"/>
              <a:gd name="connsiteY130" fmla="*/ 1990725 h 2181225"/>
              <a:gd name="connsiteX131" fmla="*/ 1323975 w 1746250"/>
              <a:gd name="connsiteY131" fmla="*/ 2009775 h 2181225"/>
              <a:gd name="connsiteX132" fmla="*/ 1295400 w 1746250"/>
              <a:gd name="connsiteY132" fmla="*/ 2022475 h 2181225"/>
              <a:gd name="connsiteX133" fmla="*/ 1273175 w 1746250"/>
              <a:gd name="connsiteY133" fmla="*/ 2041525 h 2181225"/>
              <a:gd name="connsiteX134" fmla="*/ 1260475 w 1746250"/>
              <a:gd name="connsiteY134" fmla="*/ 2044700 h 2181225"/>
              <a:gd name="connsiteX135" fmla="*/ 1247775 w 1746250"/>
              <a:gd name="connsiteY135" fmla="*/ 2051050 h 2181225"/>
              <a:gd name="connsiteX136" fmla="*/ 1235075 w 1746250"/>
              <a:gd name="connsiteY136" fmla="*/ 2054225 h 2181225"/>
              <a:gd name="connsiteX137" fmla="*/ 1209675 w 1746250"/>
              <a:gd name="connsiteY137" fmla="*/ 2063750 h 2181225"/>
              <a:gd name="connsiteX138" fmla="*/ 1184275 w 1746250"/>
              <a:gd name="connsiteY138" fmla="*/ 2070100 h 2181225"/>
              <a:gd name="connsiteX139" fmla="*/ 1174750 w 1746250"/>
              <a:gd name="connsiteY139" fmla="*/ 2073275 h 2181225"/>
              <a:gd name="connsiteX140" fmla="*/ 1149350 w 1746250"/>
              <a:gd name="connsiteY140" fmla="*/ 2079625 h 2181225"/>
              <a:gd name="connsiteX141" fmla="*/ 1136650 w 1746250"/>
              <a:gd name="connsiteY141" fmla="*/ 2085975 h 2181225"/>
              <a:gd name="connsiteX142" fmla="*/ 1120775 w 1746250"/>
              <a:gd name="connsiteY142" fmla="*/ 2089150 h 2181225"/>
              <a:gd name="connsiteX143" fmla="*/ 1108075 w 1746250"/>
              <a:gd name="connsiteY143" fmla="*/ 2092325 h 2181225"/>
              <a:gd name="connsiteX144" fmla="*/ 1098550 w 1746250"/>
              <a:gd name="connsiteY144" fmla="*/ 2095500 h 2181225"/>
              <a:gd name="connsiteX145" fmla="*/ 1085850 w 1746250"/>
              <a:gd name="connsiteY145" fmla="*/ 2098675 h 2181225"/>
              <a:gd name="connsiteX146" fmla="*/ 1038225 w 1746250"/>
              <a:gd name="connsiteY146" fmla="*/ 2111375 h 2181225"/>
              <a:gd name="connsiteX147" fmla="*/ 1019175 w 1746250"/>
              <a:gd name="connsiteY147" fmla="*/ 2114550 h 2181225"/>
              <a:gd name="connsiteX148" fmla="*/ 971550 w 1746250"/>
              <a:gd name="connsiteY148" fmla="*/ 2117725 h 2181225"/>
              <a:gd name="connsiteX149" fmla="*/ 958850 w 1746250"/>
              <a:gd name="connsiteY149" fmla="*/ 2124075 h 2181225"/>
              <a:gd name="connsiteX150" fmla="*/ 930275 w 1746250"/>
              <a:gd name="connsiteY150" fmla="*/ 2127250 h 2181225"/>
              <a:gd name="connsiteX151" fmla="*/ 917575 w 1746250"/>
              <a:gd name="connsiteY151" fmla="*/ 2130425 h 2181225"/>
              <a:gd name="connsiteX152" fmla="*/ 904875 w 1746250"/>
              <a:gd name="connsiteY152" fmla="*/ 2139950 h 2181225"/>
              <a:gd name="connsiteX153" fmla="*/ 889000 w 1746250"/>
              <a:gd name="connsiteY153" fmla="*/ 2143125 h 2181225"/>
              <a:gd name="connsiteX154" fmla="*/ 835025 w 1746250"/>
              <a:gd name="connsiteY154" fmla="*/ 2155825 h 2181225"/>
              <a:gd name="connsiteX155" fmla="*/ 793750 w 1746250"/>
              <a:gd name="connsiteY155" fmla="*/ 2162175 h 2181225"/>
              <a:gd name="connsiteX156" fmla="*/ 758825 w 1746250"/>
              <a:gd name="connsiteY156" fmla="*/ 2168525 h 2181225"/>
              <a:gd name="connsiteX157" fmla="*/ 742950 w 1746250"/>
              <a:gd name="connsiteY157" fmla="*/ 2171700 h 2181225"/>
              <a:gd name="connsiteX158" fmla="*/ 685800 w 1746250"/>
              <a:gd name="connsiteY158" fmla="*/ 2174875 h 2181225"/>
              <a:gd name="connsiteX159" fmla="*/ 625475 w 1746250"/>
              <a:gd name="connsiteY159" fmla="*/ 2181225 h 2181225"/>
              <a:gd name="connsiteX160" fmla="*/ 568325 w 1746250"/>
              <a:gd name="connsiteY160" fmla="*/ 2178050 h 2181225"/>
              <a:gd name="connsiteX161" fmla="*/ 558800 w 1746250"/>
              <a:gd name="connsiteY161" fmla="*/ 2174875 h 2181225"/>
              <a:gd name="connsiteX162" fmla="*/ 542925 w 1746250"/>
              <a:gd name="connsiteY162" fmla="*/ 217170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1746250" h="2181225">
                <a:moveTo>
                  <a:pt x="0" y="409575"/>
                </a:moveTo>
                <a:cubicBezTo>
                  <a:pt x="29633" y="342900"/>
                  <a:pt x="56270" y="274811"/>
                  <a:pt x="88900" y="209550"/>
                </a:cubicBezTo>
                <a:cubicBezTo>
                  <a:pt x="90851" y="205647"/>
                  <a:pt x="97514" y="207907"/>
                  <a:pt x="101600" y="206375"/>
                </a:cubicBezTo>
                <a:cubicBezTo>
                  <a:pt x="164374" y="182835"/>
                  <a:pt x="76519" y="212619"/>
                  <a:pt x="123825" y="196850"/>
                </a:cubicBezTo>
                <a:cubicBezTo>
                  <a:pt x="128058" y="193675"/>
                  <a:pt x="132219" y="190401"/>
                  <a:pt x="136525" y="187325"/>
                </a:cubicBezTo>
                <a:cubicBezTo>
                  <a:pt x="139630" y="185107"/>
                  <a:pt x="143119" y="183418"/>
                  <a:pt x="146050" y="180975"/>
                </a:cubicBezTo>
                <a:cubicBezTo>
                  <a:pt x="149499" y="178100"/>
                  <a:pt x="152031" y="174207"/>
                  <a:pt x="155575" y="171450"/>
                </a:cubicBezTo>
                <a:cubicBezTo>
                  <a:pt x="161599" y="166765"/>
                  <a:pt x="168275" y="162983"/>
                  <a:pt x="174625" y="158750"/>
                </a:cubicBezTo>
                <a:cubicBezTo>
                  <a:pt x="177800" y="156633"/>
                  <a:pt x="181452" y="155098"/>
                  <a:pt x="184150" y="152400"/>
                </a:cubicBezTo>
                <a:cubicBezTo>
                  <a:pt x="205567" y="130983"/>
                  <a:pt x="194681" y="136190"/>
                  <a:pt x="212725" y="130175"/>
                </a:cubicBezTo>
                <a:cubicBezTo>
                  <a:pt x="216958" y="127000"/>
                  <a:pt x="221443" y="124135"/>
                  <a:pt x="225425" y="120650"/>
                </a:cubicBezTo>
                <a:cubicBezTo>
                  <a:pt x="229931" y="116708"/>
                  <a:pt x="233399" y="111626"/>
                  <a:pt x="238125" y="107950"/>
                </a:cubicBezTo>
                <a:cubicBezTo>
                  <a:pt x="249372" y="99202"/>
                  <a:pt x="252212" y="99021"/>
                  <a:pt x="263525" y="95250"/>
                </a:cubicBezTo>
                <a:cubicBezTo>
                  <a:pt x="287160" y="71615"/>
                  <a:pt x="257239" y="100638"/>
                  <a:pt x="285750" y="76200"/>
                </a:cubicBezTo>
                <a:cubicBezTo>
                  <a:pt x="289159" y="73278"/>
                  <a:pt x="291539" y="69166"/>
                  <a:pt x="295275" y="66675"/>
                </a:cubicBezTo>
                <a:cubicBezTo>
                  <a:pt x="298060" y="64819"/>
                  <a:pt x="301874" y="65125"/>
                  <a:pt x="304800" y="63500"/>
                </a:cubicBezTo>
                <a:cubicBezTo>
                  <a:pt x="311471" y="59794"/>
                  <a:pt x="317024" y="54213"/>
                  <a:pt x="323850" y="50800"/>
                </a:cubicBezTo>
                <a:cubicBezTo>
                  <a:pt x="328083" y="48683"/>
                  <a:pt x="332441" y="46798"/>
                  <a:pt x="336550" y="44450"/>
                </a:cubicBezTo>
                <a:cubicBezTo>
                  <a:pt x="350073" y="36722"/>
                  <a:pt x="352282" y="30198"/>
                  <a:pt x="371475" y="25400"/>
                </a:cubicBezTo>
                <a:cubicBezTo>
                  <a:pt x="375708" y="24342"/>
                  <a:pt x="379995" y="23479"/>
                  <a:pt x="384175" y="22225"/>
                </a:cubicBezTo>
                <a:cubicBezTo>
                  <a:pt x="390586" y="20302"/>
                  <a:pt x="396583" y="16705"/>
                  <a:pt x="403225" y="15875"/>
                </a:cubicBezTo>
                <a:lnTo>
                  <a:pt x="428625" y="12700"/>
                </a:lnTo>
                <a:cubicBezTo>
                  <a:pt x="434998" y="11790"/>
                  <a:pt x="441240" y="9706"/>
                  <a:pt x="447675" y="9525"/>
                </a:cubicBezTo>
                <a:cubicBezTo>
                  <a:pt x="516448" y="7588"/>
                  <a:pt x="585258" y="7408"/>
                  <a:pt x="654050" y="6350"/>
                </a:cubicBezTo>
                <a:cubicBezTo>
                  <a:pt x="671146" y="2076"/>
                  <a:pt x="676845" y="0"/>
                  <a:pt x="698500" y="0"/>
                </a:cubicBezTo>
                <a:cubicBezTo>
                  <a:pt x="788465" y="0"/>
                  <a:pt x="878417" y="2117"/>
                  <a:pt x="968375" y="3175"/>
                </a:cubicBezTo>
                <a:cubicBezTo>
                  <a:pt x="971550" y="4233"/>
                  <a:pt x="974907" y="4853"/>
                  <a:pt x="977900" y="6350"/>
                </a:cubicBezTo>
                <a:cubicBezTo>
                  <a:pt x="1002519" y="18660"/>
                  <a:pt x="973009" y="7895"/>
                  <a:pt x="996950" y="15875"/>
                </a:cubicBezTo>
                <a:cubicBezTo>
                  <a:pt x="999067" y="19050"/>
                  <a:pt x="1000428" y="22887"/>
                  <a:pt x="1003300" y="25400"/>
                </a:cubicBezTo>
                <a:cubicBezTo>
                  <a:pt x="1020432" y="40390"/>
                  <a:pt x="1042554" y="46951"/>
                  <a:pt x="1063625" y="53975"/>
                </a:cubicBezTo>
                <a:cubicBezTo>
                  <a:pt x="1091831" y="75129"/>
                  <a:pt x="1061284" y="54786"/>
                  <a:pt x="1089025" y="66675"/>
                </a:cubicBezTo>
                <a:cubicBezTo>
                  <a:pt x="1092532" y="68178"/>
                  <a:pt x="1095137" y="71318"/>
                  <a:pt x="1098550" y="73025"/>
                </a:cubicBezTo>
                <a:cubicBezTo>
                  <a:pt x="1101543" y="74522"/>
                  <a:pt x="1104900" y="75142"/>
                  <a:pt x="1108075" y="76200"/>
                </a:cubicBezTo>
                <a:cubicBezTo>
                  <a:pt x="1122282" y="86856"/>
                  <a:pt x="1128514" y="92090"/>
                  <a:pt x="1146175" y="101600"/>
                </a:cubicBezTo>
                <a:cubicBezTo>
                  <a:pt x="1151193" y="104302"/>
                  <a:pt x="1156862" y="105592"/>
                  <a:pt x="1162050" y="107950"/>
                </a:cubicBezTo>
                <a:cubicBezTo>
                  <a:pt x="1168513" y="110888"/>
                  <a:pt x="1174508" y="114838"/>
                  <a:pt x="1181100" y="117475"/>
                </a:cubicBezTo>
                <a:cubicBezTo>
                  <a:pt x="1197195" y="123913"/>
                  <a:pt x="1191196" y="116405"/>
                  <a:pt x="1206500" y="127000"/>
                </a:cubicBezTo>
                <a:cubicBezTo>
                  <a:pt x="1233060" y="145388"/>
                  <a:pt x="1226538" y="146473"/>
                  <a:pt x="1247775" y="155575"/>
                </a:cubicBezTo>
                <a:cubicBezTo>
                  <a:pt x="1250851" y="156893"/>
                  <a:pt x="1254125" y="157692"/>
                  <a:pt x="1257300" y="158750"/>
                </a:cubicBezTo>
                <a:cubicBezTo>
                  <a:pt x="1264708" y="164042"/>
                  <a:pt x="1272416" y="168938"/>
                  <a:pt x="1279525" y="174625"/>
                </a:cubicBezTo>
                <a:cubicBezTo>
                  <a:pt x="1283031" y="177430"/>
                  <a:pt x="1285601" y="181275"/>
                  <a:pt x="1289050" y="184150"/>
                </a:cubicBezTo>
                <a:cubicBezTo>
                  <a:pt x="1291981" y="186593"/>
                  <a:pt x="1295262" y="188607"/>
                  <a:pt x="1298575" y="190500"/>
                </a:cubicBezTo>
                <a:cubicBezTo>
                  <a:pt x="1302684" y="192848"/>
                  <a:pt x="1307612" y="193853"/>
                  <a:pt x="1311275" y="196850"/>
                </a:cubicBezTo>
                <a:cubicBezTo>
                  <a:pt x="1354047" y="231845"/>
                  <a:pt x="1321044" y="205447"/>
                  <a:pt x="1339850" y="231775"/>
                </a:cubicBezTo>
                <a:cubicBezTo>
                  <a:pt x="1347728" y="242804"/>
                  <a:pt x="1357732" y="252248"/>
                  <a:pt x="1365250" y="263525"/>
                </a:cubicBezTo>
                <a:cubicBezTo>
                  <a:pt x="1367367" y="266700"/>
                  <a:pt x="1368902" y="270352"/>
                  <a:pt x="1371600" y="273050"/>
                </a:cubicBezTo>
                <a:cubicBezTo>
                  <a:pt x="1380403" y="281853"/>
                  <a:pt x="1386913" y="281732"/>
                  <a:pt x="1393825" y="292100"/>
                </a:cubicBezTo>
                <a:cubicBezTo>
                  <a:pt x="1412122" y="319546"/>
                  <a:pt x="1395614" y="302565"/>
                  <a:pt x="1409700" y="320675"/>
                </a:cubicBezTo>
                <a:cubicBezTo>
                  <a:pt x="1414775" y="327200"/>
                  <a:pt x="1420713" y="333040"/>
                  <a:pt x="1425575" y="339725"/>
                </a:cubicBezTo>
                <a:cubicBezTo>
                  <a:pt x="1451679" y="375618"/>
                  <a:pt x="1416030" y="333803"/>
                  <a:pt x="1447800" y="374650"/>
                </a:cubicBezTo>
                <a:cubicBezTo>
                  <a:pt x="1475409" y="410147"/>
                  <a:pt x="1433270" y="345468"/>
                  <a:pt x="1470025" y="403225"/>
                </a:cubicBezTo>
                <a:cubicBezTo>
                  <a:pt x="1473338" y="408431"/>
                  <a:pt x="1476279" y="413867"/>
                  <a:pt x="1479550" y="419100"/>
                </a:cubicBezTo>
                <a:cubicBezTo>
                  <a:pt x="1481572" y="422336"/>
                  <a:pt x="1484047" y="425289"/>
                  <a:pt x="1485900" y="428625"/>
                </a:cubicBezTo>
                <a:cubicBezTo>
                  <a:pt x="1489348" y="434831"/>
                  <a:pt x="1491487" y="441768"/>
                  <a:pt x="1495425" y="447675"/>
                </a:cubicBezTo>
                <a:cubicBezTo>
                  <a:pt x="1497916" y="451411"/>
                  <a:pt x="1502075" y="453751"/>
                  <a:pt x="1504950" y="457200"/>
                </a:cubicBezTo>
                <a:cubicBezTo>
                  <a:pt x="1507393" y="460131"/>
                  <a:pt x="1508765" y="463873"/>
                  <a:pt x="1511300" y="466725"/>
                </a:cubicBezTo>
                <a:cubicBezTo>
                  <a:pt x="1517266" y="473437"/>
                  <a:pt x="1525369" y="478303"/>
                  <a:pt x="1530350" y="485775"/>
                </a:cubicBezTo>
                <a:cubicBezTo>
                  <a:pt x="1532467" y="488950"/>
                  <a:pt x="1534002" y="492602"/>
                  <a:pt x="1536700" y="495300"/>
                </a:cubicBezTo>
                <a:cubicBezTo>
                  <a:pt x="1543084" y="501684"/>
                  <a:pt x="1571901" y="519250"/>
                  <a:pt x="1574800" y="520700"/>
                </a:cubicBezTo>
                <a:cubicBezTo>
                  <a:pt x="1579033" y="522817"/>
                  <a:pt x="1583150" y="525186"/>
                  <a:pt x="1587500" y="527050"/>
                </a:cubicBezTo>
                <a:cubicBezTo>
                  <a:pt x="1590576" y="528368"/>
                  <a:pt x="1594032" y="528728"/>
                  <a:pt x="1597025" y="530225"/>
                </a:cubicBezTo>
                <a:cubicBezTo>
                  <a:pt x="1600631" y="532028"/>
                  <a:pt x="1617812" y="544662"/>
                  <a:pt x="1619250" y="546100"/>
                </a:cubicBezTo>
                <a:cubicBezTo>
                  <a:pt x="1621948" y="548798"/>
                  <a:pt x="1623578" y="552389"/>
                  <a:pt x="1625600" y="555625"/>
                </a:cubicBezTo>
                <a:cubicBezTo>
                  <a:pt x="1628871" y="560858"/>
                  <a:pt x="1631812" y="566294"/>
                  <a:pt x="1635125" y="571500"/>
                </a:cubicBezTo>
                <a:cubicBezTo>
                  <a:pt x="1639222" y="577939"/>
                  <a:pt x="1643592" y="584200"/>
                  <a:pt x="1647825" y="590550"/>
                </a:cubicBezTo>
                <a:cubicBezTo>
                  <a:pt x="1649942" y="593725"/>
                  <a:pt x="1652968" y="596455"/>
                  <a:pt x="1654175" y="600075"/>
                </a:cubicBezTo>
                <a:cubicBezTo>
                  <a:pt x="1655233" y="603250"/>
                  <a:pt x="1656032" y="606524"/>
                  <a:pt x="1657350" y="609600"/>
                </a:cubicBezTo>
                <a:cubicBezTo>
                  <a:pt x="1662184" y="620879"/>
                  <a:pt x="1663673" y="622259"/>
                  <a:pt x="1670050" y="631825"/>
                </a:cubicBezTo>
                <a:cubicBezTo>
                  <a:pt x="1671108" y="636058"/>
                  <a:pt x="1671693" y="640439"/>
                  <a:pt x="1673225" y="644525"/>
                </a:cubicBezTo>
                <a:cubicBezTo>
                  <a:pt x="1674887" y="648957"/>
                  <a:pt x="1678330" y="652659"/>
                  <a:pt x="1679575" y="657225"/>
                </a:cubicBezTo>
                <a:cubicBezTo>
                  <a:pt x="1681544" y="664445"/>
                  <a:pt x="1681282" y="672112"/>
                  <a:pt x="1682750" y="679450"/>
                </a:cubicBezTo>
                <a:cubicBezTo>
                  <a:pt x="1684462" y="688008"/>
                  <a:pt x="1689100" y="704850"/>
                  <a:pt x="1689100" y="704850"/>
                </a:cubicBezTo>
                <a:cubicBezTo>
                  <a:pt x="1690158" y="786342"/>
                  <a:pt x="1689295" y="867881"/>
                  <a:pt x="1692275" y="949325"/>
                </a:cubicBezTo>
                <a:cubicBezTo>
                  <a:pt x="1692483" y="955020"/>
                  <a:pt x="1697125" y="959702"/>
                  <a:pt x="1698625" y="965200"/>
                </a:cubicBezTo>
                <a:cubicBezTo>
                  <a:pt x="1700319" y="971411"/>
                  <a:pt x="1700239" y="978005"/>
                  <a:pt x="1701800" y="984250"/>
                </a:cubicBezTo>
                <a:cubicBezTo>
                  <a:pt x="1703423" y="990744"/>
                  <a:pt x="1706033" y="996950"/>
                  <a:pt x="1708150" y="1003300"/>
                </a:cubicBezTo>
                <a:cubicBezTo>
                  <a:pt x="1709208" y="1006475"/>
                  <a:pt x="1710513" y="1009578"/>
                  <a:pt x="1711325" y="1012825"/>
                </a:cubicBezTo>
                <a:cubicBezTo>
                  <a:pt x="1713442" y="1021292"/>
                  <a:pt x="1715963" y="1029667"/>
                  <a:pt x="1717675" y="1038225"/>
                </a:cubicBezTo>
                <a:cubicBezTo>
                  <a:pt x="1718733" y="1043517"/>
                  <a:pt x="1719430" y="1048894"/>
                  <a:pt x="1720850" y="1054100"/>
                </a:cubicBezTo>
                <a:cubicBezTo>
                  <a:pt x="1722611" y="1060558"/>
                  <a:pt x="1725577" y="1066656"/>
                  <a:pt x="1727200" y="1073150"/>
                </a:cubicBezTo>
                <a:cubicBezTo>
                  <a:pt x="1728258" y="1077383"/>
                  <a:pt x="1729461" y="1081583"/>
                  <a:pt x="1730375" y="1085850"/>
                </a:cubicBezTo>
                <a:cubicBezTo>
                  <a:pt x="1732636" y="1096403"/>
                  <a:pt x="1734107" y="1107129"/>
                  <a:pt x="1736725" y="1117600"/>
                </a:cubicBezTo>
                <a:cubicBezTo>
                  <a:pt x="1746651" y="1157302"/>
                  <a:pt x="1733965" y="1107941"/>
                  <a:pt x="1743075" y="1139825"/>
                </a:cubicBezTo>
                <a:cubicBezTo>
                  <a:pt x="1744274" y="1144021"/>
                  <a:pt x="1745192" y="1148292"/>
                  <a:pt x="1746250" y="1152525"/>
                </a:cubicBezTo>
                <a:cubicBezTo>
                  <a:pt x="1745192" y="1181100"/>
                  <a:pt x="1744977" y="1209719"/>
                  <a:pt x="1743075" y="1238250"/>
                </a:cubicBezTo>
                <a:cubicBezTo>
                  <a:pt x="1742526" y="1246488"/>
                  <a:pt x="1737387" y="1250586"/>
                  <a:pt x="1733550" y="1257300"/>
                </a:cubicBezTo>
                <a:cubicBezTo>
                  <a:pt x="1731202" y="1261409"/>
                  <a:pt x="1729064" y="1265650"/>
                  <a:pt x="1727200" y="1270000"/>
                </a:cubicBezTo>
                <a:cubicBezTo>
                  <a:pt x="1725882" y="1273076"/>
                  <a:pt x="1725685" y="1276619"/>
                  <a:pt x="1724025" y="1279525"/>
                </a:cubicBezTo>
                <a:cubicBezTo>
                  <a:pt x="1715377" y="1294658"/>
                  <a:pt x="1715211" y="1289466"/>
                  <a:pt x="1704975" y="1301750"/>
                </a:cubicBezTo>
                <a:cubicBezTo>
                  <a:pt x="1702532" y="1304681"/>
                  <a:pt x="1700843" y="1308170"/>
                  <a:pt x="1698625" y="1311275"/>
                </a:cubicBezTo>
                <a:cubicBezTo>
                  <a:pt x="1695549" y="1315581"/>
                  <a:pt x="1692035" y="1319572"/>
                  <a:pt x="1689100" y="1323975"/>
                </a:cubicBezTo>
                <a:cubicBezTo>
                  <a:pt x="1664605" y="1360718"/>
                  <a:pt x="1693780" y="1320910"/>
                  <a:pt x="1670050" y="1352550"/>
                </a:cubicBezTo>
                <a:cubicBezTo>
                  <a:pt x="1662070" y="1376491"/>
                  <a:pt x="1672835" y="1346981"/>
                  <a:pt x="1660525" y="1371600"/>
                </a:cubicBezTo>
                <a:cubicBezTo>
                  <a:pt x="1659028" y="1374593"/>
                  <a:pt x="1658668" y="1378049"/>
                  <a:pt x="1657350" y="1381125"/>
                </a:cubicBezTo>
                <a:cubicBezTo>
                  <a:pt x="1645372" y="1409074"/>
                  <a:pt x="1656466" y="1377207"/>
                  <a:pt x="1644650" y="1409700"/>
                </a:cubicBezTo>
                <a:cubicBezTo>
                  <a:pt x="1642363" y="1415990"/>
                  <a:pt x="1640139" y="1422314"/>
                  <a:pt x="1638300" y="1428750"/>
                </a:cubicBezTo>
                <a:cubicBezTo>
                  <a:pt x="1635902" y="1437141"/>
                  <a:pt x="1635853" y="1446344"/>
                  <a:pt x="1631950" y="1454150"/>
                </a:cubicBezTo>
                <a:lnTo>
                  <a:pt x="1625600" y="1466850"/>
                </a:lnTo>
                <a:cubicBezTo>
                  <a:pt x="1624237" y="1476390"/>
                  <a:pt x="1622036" y="1494736"/>
                  <a:pt x="1619250" y="1504950"/>
                </a:cubicBezTo>
                <a:cubicBezTo>
                  <a:pt x="1617489" y="1511408"/>
                  <a:pt x="1614000" y="1517398"/>
                  <a:pt x="1612900" y="1524000"/>
                </a:cubicBezTo>
                <a:cubicBezTo>
                  <a:pt x="1611842" y="1530350"/>
                  <a:pt x="1611575" y="1536884"/>
                  <a:pt x="1609725" y="1543050"/>
                </a:cubicBezTo>
                <a:cubicBezTo>
                  <a:pt x="1608365" y="1547583"/>
                  <a:pt x="1605037" y="1551318"/>
                  <a:pt x="1603375" y="1555750"/>
                </a:cubicBezTo>
                <a:cubicBezTo>
                  <a:pt x="1601843" y="1559836"/>
                  <a:pt x="1601454" y="1564270"/>
                  <a:pt x="1600200" y="1568450"/>
                </a:cubicBezTo>
                <a:cubicBezTo>
                  <a:pt x="1598277" y="1574861"/>
                  <a:pt x="1595967" y="1581150"/>
                  <a:pt x="1593850" y="1587500"/>
                </a:cubicBezTo>
                <a:cubicBezTo>
                  <a:pt x="1592792" y="1590675"/>
                  <a:pt x="1591487" y="1593778"/>
                  <a:pt x="1590675" y="1597025"/>
                </a:cubicBezTo>
                <a:cubicBezTo>
                  <a:pt x="1589617" y="1601258"/>
                  <a:pt x="1589032" y="1605639"/>
                  <a:pt x="1587500" y="1609725"/>
                </a:cubicBezTo>
                <a:cubicBezTo>
                  <a:pt x="1585838" y="1614157"/>
                  <a:pt x="1583014" y="1618075"/>
                  <a:pt x="1581150" y="1622425"/>
                </a:cubicBezTo>
                <a:cubicBezTo>
                  <a:pt x="1579832" y="1625501"/>
                  <a:pt x="1579635" y="1629044"/>
                  <a:pt x="1577975" y="1631950"/>
                </a:cubicBezTo>
                <a:cubicBezTo>
                  <a:pt x="1575350" y="1636544"/>
                  <a:pt x="1571625" y="1640417"/>
                  <a:pt x="1568450" y="1644650"/>
                </a:cubicBezTo>
                <a:cubicBezTo>
                  <a:pt x="1566333" y="1653117"/>
                  <a:pt x="1566941" y="1662788"/>
                  <a:pt x="1562100" y="1670050"/>
                </a:cubicBezTo>
                <a:cubicBezTo>
                  <a:pt x="1543902" y="1697347"/>
                  <a:pt x="1565720" y="1662810"/>
                  <a:pt x="1552575" y="1689100"/>
                </a:cubicBezTo>
                <a:cubicBezTo>
                  <a:pt x="1550868" y="1692513"/>
                  <a:pt x="1548342" y="1695450"/>
                  <a:pt x="1546225" y="1698625"/>
                </a:cubicBezTo>
                <a:cubicBezTo>
                  <a:pt x="1537110" y="1735086"/>
                  <a:pt x="1549856" y="1690153"/>
                  <a:pt x="1536700" y="1720850"/>
                </a:cubicBezTo>
                <a:cubicBezTo>
                  <a:pt x="1534981" y="1724861"/>
                  <a:pt x="1535476" y="1729647"/>
                  <a:pt x="1533525" y="1733550"/>
                </a:cubicBezTo>
                <a:cubicBezTo>
                  <a:pt x="1531158" y="1738283"/>
                  <a:pt x="1526805" y="1741763"/>
                  <a:pt x="1524000" y="1746250"/>
                </a:cubicBezTo>
                <a:cubicBezTo>
                  <a:pt x="1521492" y="1750264"/>
                  <a:pt x="1519514" y="1754600"/>
                  <a:pt x="1517650" y="1758950"/>
                </a:cubicBezTo>
                <a:cubicBezTo>
                  <a:pt x="1516332" y="1762026"/>
                  <a:pt x="1515793" y="1765399"/>
                  <a:pt x="1514475" y="1768475"/>
                </a:cubicBezTo>
                <a:cubicBezTo>
                  <a:pt x="1500044" y="1802147"/>
                  <a:pt x="1516544" y="1757665"/>
                  <a:pt x="1501775" y="1797050"/>
                </a:cubicBezTo>
                <a:cubicBezTo>
                  <a:pt x="1500600" y="1800184"/>
                  <a:pt x="1500260" y="1803669"/>
                  <a:pt x="1498600" y="1806575"/>
                </a:cubicBezTo>
                <a:cubicBezTo>
                  <a:pt x="1495975" y="1811169"/>
                  <a:pt x="1492151" y="1814969"/>
                  <a:pt x="1489075" y="1819275"/>
                </a:cubicBezTo>
                <a:cubicBezTo>
                  <a:pt x="1486857" y="1822380"/>
                  <a:pt x="1484618" y="1825487"/>
                  <a:pt x="1482725" y="1828800"/>
                </a:cubicBezTo>
                <a:cubicBezTo>
                  <a:pt x="1480377" y="1832909"/>
                  <a:pt x="1478239" y="1837150"/>
                  <a:pt x="1476375" y="1841500"/>
                </a:cubicBezTo>
                <a:cubicBezTo>
                  <a:pt x="1475057" y="1844576"/>
                  <a:pt x="1474860" y="1848119"/>
                  <a:pt x="1473200" y="1851025"/>
                </a:cubicBezTo>
                <a:cubicBezTo>
                  <a:pt x="1470575" y="1855619"/>
                  <a:pt x="1466710" y="1859390"/>
                  <a:pt x="1463675" y="1863725"/>
                </a:cubicBezTo>
                <a:lnTo>
                  <a:pt x="1444625" y="1892300"/>
                </a:lnTo>
                <a:cubicBezTo>
                  <a:pt x="1439599" y="1899838"/>
                  <a:pt x="1434657" y="1907633"/>
                  <a:pt x="1428750" y="1914525"/>
                </a:cubicBezTo>
                <a:cubicBezTo>
                  <a:pt x="1425828" y="1917934"/>
                  <a:pt x="1422100" y="1920601"/>
                  <a:pt x="1419225" y="1924050"/>
                </a:cubicBezTo>
                <a:cubicBezTo>
                  <a:pt x="1416782" y="1926981"/>
                  <a:pt x="1415318" y="1930644"/>
                  <a:pt x="1412875" y="1933575"/>
                </a:cubicBezTo>
                <a:cubicBezTo>
                  <a:pt x="1397500" y="1952025"/>
                  <a:pt x="1403093" y="1937007"/>
                  <a:pt x="1377950" y="1962150"/>
                </a:cubicBezTo>
                <a:cubicBezTo>
                  <a:pt x="1374775" y="1965325"/>
                  <a:pt x="1371900" y="1968832"/>
                  <a:pt x="1368425" y="1971675"/>
                </a:cubicBezTo>
                <a:cubicBezTo>
                  <a:pt x="1360234" y="1978377"/>
                  <a:pt x="1350509" y="1983241"/>
                  <a:pt x="1343025" y="1990725"/>
                </a:cubicBezTo>
                <a:cubicBezTo>
                  <a:pt x="1336675" y="1997075"/>
                  <a:pt x="1332313" y="2006440"/>
                  <a:pt x="1323975" y="2009775"/>
                </a:cubicBezTo>
                <a:cubicBezTo>
                  <a:pt x="1318318" y="2012038"/>
                  <a:pt x="1301063" y="2018430"/>
                  <a:pt x="1295400" y="2022475"/>
                </a:cubicBezTo>
                <a:cubicBezTo>
                  <a:pt x="1280573" y="2033066"/>
                  <a:pt x="1291306" y="2032459"/>
                  <a:pt x="1273175" y="2041525"/>
                </a:cubicBezTo>
                <a:cubicBezTo>
                  <a:pt x="1269272" y="2043476"/>
                  <a:pt x="1264561" y="2043168"/>
                  <a:pt x="1260475" y="2044700"/>
                </a:cubicBezTo>
                <a:cubicBezTo>
                  <a:pt x="1256043" y="2046362"/>
                  <a:pt x="1252207" y="2049388"/>
                  <a:pt x="1247775" y="2051050"/>
                </a:cubicBezTo>
                <a:cubicBezTo>
                  <a:pt x="1243689" y="2052582"/>
                  <a:pt x="1239271" y="2053026"/>
                  <a:pt x="1235075" y="2054225"/>
                </a:cubicBezTo>
                <a:cubicBezTo>
                  <a:pt x="1205679" y="2062624"/>
                  <a:pt x="1253289" y="2050330"/>
                  <a:pt x="1209675" y="2063750"/>
                </a:cubicBezTo>
                <a:cubicBezTo>
                  <a:pt x="1201334" y="2066317"/>
                  <a:pt x="1192554" y="2067340"/>
                  <a:pt x="1184275" y="2070100"/>
                </a:cubicBezTo>
                <a:cubicBezTo>
                  <a:pt x="1181100" y="2071158"/>
                  <a:pt x="1177979" y="2072394"/>
                  <a:pt x="1174750" y="2073275"/>
                </a:cubicBezTo>
                <a:cubicBezTo>
                  <a:pt x="1166330" y="2075571"/>
                  <a:pt x="1157156" y="2075722"/>
                  <a:pt x="1149350" y="2079625"/>
                </a:cubicBezTo>
                <a:cubicBezTo>
                  <a:pt x="1145117" y="2081742"/>
                  <a:pt x="1141140" y="2084478"/>
                  <a:pt x="1136650" y="2085975"/>
                </a:cubicBezTo>
                <a:cubicBezTo>
                  <a:pt x="1131530" y="2087682"/>
                  <a:pt x="1126043" y="2087979"/>
                  <a:pt x="1120775" y="2089150"/>
                </a:cubicBezTo>
                <a:cubicBezTo>
                  <a:pt x="1116515" y="2090097"/>
                  <a:pt x="1112271" y="2091126"/>
                  <a:pt x="1108075" y="2092325"/>
                </a:cubicBezTo>
                <a:cubicBezTo>
                  <a:pt x="1104857" y="2093244"/>
                  <a:pt x="1101768" y="2094581"/>
                  <a:pt x="1098550" y="2095500"/>
                </a:cubicBezTo>
                <a:cubicBezTo>
                  <a:pt x="1094354" y="2096699"/>
                  <a:pt x="1090046" y="2097476"/>
                  <a:pt x="1085850" y="2098675"/>
                </a:cubicBezTo>
                <a:cubicBezTo>
                  <a:pt x="1062528" y="2105339"/>
                  <a:pt x="1084963" y="2103585"/>
                  <a:pt x="1038225" y="2111375"/>
                </a:cubicBezTo>
                <a:cubicBezTo>
                  <a:pt x="1031875" y="2112433"/>
                  <a:pt x="1025584" y="2113940"/>
                  <a:pt x="1019175" y="2114550"/>
                </a:cubicBezTo>
                <a:cubicBezTo>
                  <a:pt x="1003336" y="2116058"/>
                  <a:pt x="987425" y="2116667"/>
                  <a:pt x="971550" y="2117725"/>
                </a:cubicBezTo>
                <a:cubicBezTo>
                  <a:pt x="967317" y="2119842"/>
                  <a:pt x="963462" y="2123011"/>
                  <a:pt x="958850" y="2124075"/>
                </a:cubicBezTo>
                <a:cubicBezTo>
                  <a:pt x="949512" y="2126230"/>
                  <a:pt x="939747" y="2125793"/>
                  <a:pt x="930275" y="2127250"/>
                </a:cubicBezTo>
                <a:cubicBezTo>
                  <a:pt x="925962" y="2127914"/>
                  <a:pt x="921808" y="2129367"/>
                  <a:pt x="917575" y="2130425"/>
                </a:cubicBezTo>
                <a:cubicBezTo>
                  <a:pt x="913342" y="2133600"/>
                  <a:pt x="909711" y="2137801"/>
                  <a:pt x="904875" y="2139950"/>
                </a:cubicBezTo>
                <a:cubicBezTo>
                  <a:pt x="899944" y="2142142"/>
                  <a:pt x="894258" y="2141912"/>
                  <a:pt x="889000" y="2143125"/>
                </a:cubicBezTo>
                <a:cubicBezTo>
                  <a:pt x="870909" y="2147300"/>
                  <a:pt x="853285" y="2152505"/>
                  <a:pt x="835025" y="2155825"/>
                </a:cubicBezTo>
                <a:cubicBezTo>
                  <a:pt x="796367" y="2162854"/>
                  <a:pt x="836561" y="2155040"/>
                  <a:pt x="793750" y="2162175"/>
                </a:cubicBezTo>
                <a:cubicBezTo>
                  <a:pt x="782078" y="2164120"/>
                  <a:pt x="770455" y="2166344"/>
                  <a:pt x="758825" y="2168525"/>
                </a:cubicBezTo>
                <a:cubicBezTo>
                  <a:pt x="753521" y="2169520"/>
                  <a:pt x="748326" y="2171233"/>
                  <a:pt x="742950" y="2171700"/>
                </a:cubicBezTo>
                <a:cubicBezTo>
                  <a:pt x="723942" y="2173353"/>
                  <a:pt x="704834" y="2173562"/>
                  <a:pt x="685800" y="2174875"/>
                </a:cubicBezTo>
                <a:cubicBezTo>
                  <a:pt x="659382" y="2176697"/>
                  <a:pt x="650062" y="2178152"/>
                  <a:pt x="625475" y="2181225"/>
                </a:cubicBezTo>
                <a:cubicBezTo>
                  <a:pt x="606425" y="2180167"/>
                  <a:pt x="587318" y="2179859"/>
                  <a:pt x="568325" y="2178050"/>
                </a:cubicBezTo>
                <a:cubicBezTo>
                  <a:pt x="564993" y="2177733"/>
                  <a:pt x="562018" y="2175794"/>
                  <a:pt x="558800" y="2174875"/>
                </a:cubicBezTo>
                <a:cubicBezTo>
                  <a:pt x="546789" y="2171443"/>
                  <a:pt x="550047" y="2171700"/>
                  <a:pt x="542925" y="21717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514600" y="3152892"/>
            <a:ext cx="1939925" cy="685800"/>
          </a:xfrm>
          <a:custGeom>
            <a:avLst/>
            <a:gdLst>
              <a:gd name="connsiteX0" fmla="*/ 0 w 1939925"/>
              <a:gd name="connsiteY0" fmla="*/ 666750 h 685800"/>
              <a:gd name="connsiteX1" fmla="*/ 15875 w 1939925"/>
              <a:gd name="connsiteY1" fmla="*/ 647700 h 685800"/>
              <a:gd name="connsiteX2" fmla="*/ 31750 w 1939925"/>
              <a:gd name="connsiteY2" fmla="*/ 631825 h 685800"/>
              <a:gd name="connsiteX3" fmla="*/ 60325 w 1939925"/>
              <a:gd name="connsiteY3" fmla="*/ 606425 h 685800"/>
              <a:gd name="connsiteX4" fmla="*/ 73025 w 1939925"/>
              <a:gd name="connsiteY4" fmla="*/ 596900 h 685800"/>
              <a:gd name="connsiteX5" fmla="*/ 92075 w 1939925"/>
              <a:gd name="connsiteY5" fmla="*/ 581025 h 685800"/>
              <a:gd name="connsiteX6" fmla="*/ 101600 w 1939925"/>
              <a:gd name="connsiteY6" fmla="*/ 568325 h 685800"/>
              <a:gd name="connsiteX7" fmla="*/ 114300 w 1939925"/>
              <a:gd name="connsiteY7" fmla="*/ 555625 h 685800"/>
              <a:gd name="connsiteX8" fmla="*/ 120650 w 1939925"/>
              <a:gd name="connsiteY8" fmla="*/ 536575 h 685800"/>
              <a:gd name="connsiteX9" fmla="*/ 142875 w 1939925"/>
              <a:gd name="connsiteY9" fmla="*/ 511175 h 685800"/>
              <a:gd name="connsiteX10" fmla="*/ 165100 w 1939925"/>
              <a:gd name="connsiteY10" fmla="*/ 482600 h 685800"/>
              <a:gd name="connsiteX11" fmla="*/ 180975 w 1939925"/>
              <a:gd name="connsiteY11" fmla="*/ 447675 h 685800"/>
              <a:gd name="connsiteX12" fmla="*/ 187325 w 1939925"/>
              <a:gd name="connsiteY12" fmla="*/ 434975 h 685800"/>
              <a:gd name="connsiteX13" fmla="*/ 200025 w 1939925"/>
              <a:gd name="connsiteY13" fmla="*/ 415925 h 685800"/>
              <a:gd name="connsiteX14" fmla="*/ 206375 w 1939925"/>
              <a:gd name="connsiteY14" fmla="*/ 396875 h 685800"/>
              <a:gd name="connsiteX15" fmla="*/ 212725 w 1939925"/>
              <a:gd name="connsiteY15" fmla="*/ 387350 h 685800"/>
              <a:gd name="connsiteX16" fmla="*/ 215900 w 1939925"/>
              <a:gd name="connsiteY16" fmla="*/ 377825 h 685800"/>
              <a:gd name="connsiteX17" fmla="*/ 222250 w 1939925"/>
              <a:gd name="connsiteY17" fmla="*/ 361950 h 685800"/>
              <a:gd name="connsiteX18" fmla="*/ 228600 w 1939925"/>
              <a:gd name="connsiteY18" fmla="*/ 342900 h 685800"/>
              <a:gd name="connsiteX19" fmla="*/ 238125 w 1939925"/>
              <a:gd name="connsiteY19" fmla="*/ 323850 h 685800"/>
              <a:gd name="connsiteX20" fmla="*/ 254000 w 1939925"/>
              <a:gd name="connsiteY20" fmla="*/ 301625 h 685800"/>
              <a:gd name="connsiteX21" fmla="*/ 288925 w 1939925"/>
              <a:gd name="connsiteY21" fmla="*/ 260350 h 685800"/>
              <a:gd name="connsiteX22" fmla="*/ 298450 w 1939925"/>
              <a:gd name="connsiteY22" fmla="*/ 257175 h 685800"/>
              <a:gd name="connsiteX23" fmla="*/ 320675 w 1939925"/>
              <a:gd name="connsiteY23" fmla="*/ 238125 h 685800"/>
              <a:gd name="connsiteX24" fmla="*/ 330200 w 1939925"/>
              <a:gd name="connsiteY24" fmla="*/ 228600 h 685800"/>
              <a:gd name="connsiteX25" fmla="*/ 352425 w 1939925"/>
              <a:gd name="connsiteY25" fmla="*/ 215900 h 685800"/>
              <a:gd name="connsiteX26" fmla="*/ 374650 w 1939925"/>
              <a:gd name="connsiteY26" fmla="*/ 203200 h 685800"/>
              <a:gd name="connsiteX27" fmla="*/ 403225 w 1939925"/>
              <a:gd name="connsiteY27" fmla="*/ 193675 h 685800"/>
              <a:gd name="connsiteX28" fmla="*/ 428625 w 1939925"/>
              <a:gd name="connsiteY28" fmla="*/ 174625 h 685800"/>
              <a:gd name="connsiteX29" fmla="*/ 454025 w 1939925"/>
              <a:gd name="connsiteY29" fmla="*/ 158750 h 685800"/>
              <a:gd name="connsiteX30" fmla="*/ 463550 w 1939925"/>
              <a:gd name="connsiteY30" fmla="*/ 152400 h 685800"/>
              <a:gd name="connsiteX31" fmla="*/ 508000 w 1939925"/>
              <a:gd name="connsiteY31" fmla="*/ 133350 h 685800"/>
              <a:gd name="connsiteX32" fmla="*/ 539750 w 1939925"/>
              <a:gd name="connsiteY32" fmla="*/ 117475 h 685800"/>
              <a:gd name="connsiteX33" fmla="*/ 549275 w 1939925"/>
              <a:gd name="connsiteY33" fmla="*/ 111125 h 685800"/>
              <a:gd name="connsiteX34" fmla="*/ 558800 w 1939925"/>
              <a:gd name="connsiteY34" fmla="*/ 107950 h 685800"/>
              <a:gd name="connsiteX35" fmla="*/ 571500 w 1939925"/>
              <a:gd name="connsiteY35" fmla="*/ 98425 h 685800"/>
              <a:gd name="connsiteX36" fmla="*/ 584200 w 1939925"/>
              <a:gd name="connsiteY36" fmla="*/ 92075 h 685800"/>
              <a:gd name="connsiteX37" fmla="*/ 606425 w 1939925"/>
              <a:gd name="connsiteY37" fmla="*/ 76200 h 685800"/>
              <a:gd name="connsiteX38" fmla="*/ 625475 w 1939925"/>
              <a:gd name="connsiteY38" fmla="*/ 69850 h 685800"/>
              <a:gd name="connsiteX39" fmla="*/ 635000 w 1939925"/>
              <a:gd name="connsiteY39" fmla="*/ 63500 h 685800"/>
              <a:gd name="connsiteX40" fmla="*/ 647700 w 1939925"/>
              <a:gd name="connsiteY40" fmla="*/ 60325 h 685800"/>
              <a:gd name="connsiteX41" fmla="*/ 682625 w 1939925"/>
              <a:gd name="connsiteY41" fmla="*/ 50800 h 685800"/>
              <a:gd name="connsiteX42" fmla="*/ 704850 w 1939925"/>
              <a:gd name="connsiteY42" fmla="*/ 44450 h 685800"/>
              <a:gd name="connsiteX43" fmla="*/ 717550 w 1939925"/>
              <a:gd name="connsiteY43" fmla="*/ 41275 h 685800"/>
              <a:gd name="connsiteX44" fmla="*/ 727075 w 1939925"/>
              <a:gd name="connsiteY44" fmla="*/ 38100 h 685800"/>
              <a:gd name="connsiteX45" fmla="*/ 768350 w 1939925"/>
              <a:gd name="connsiteY45" fmla="*/ 31750 h 685800"/>
              <a:gd name="connsiteX46" fmla="*/ 777875 w 1939925"/>
              <a:gd name="connsiteY46" fmla="*/ 28575 h 685800"/>
              <a:gd name="connsiteX47" fmla="*/ 790575 w 1939925"/>
              <a:gd name="connsiteY47" fmla="*/ 25400 h 685800"/>
              <a:gd name="connsiteX48" fmla="*/ 800100 w 1939925"/>
              <a:gd name="connsiteY48" fmla="*/ 22225 h 685800"/>
              <a:gd name="connsiteX49" fmla="*/ 828675 w 1939925"/>
              <a:gd name="connsiteY49" fmla="*/ 15875 h 685800"/>
              <a:gd name="connsiteX50" fmla="*/ 838200 w 1939925"/>
              <a:gd name="connsiteY50" fmla="*/ 12700 h 685800"/>
              <a:gd name="connsiteX51" fmla="*/ 876300 w 1939925"/>
              <a:gd name="connsiteY51" fmla="*/ 6350 h 685800"/>
              <a:gd name="connsiteX52" fmla="*/ 885825 w 1939925"/>
              <a:gd name="connsiteY52" fmla="*/ 3175 h 685800"/>
              <a:gd name="connsiteX53" fmla="*/ 917575 w 1939925"/>
              <a:gd name="connsiteY53" fmla="*/ 0 h 685800"/>
              <a:gd name="connsiteX54" fmla="*/ 1069975 w 1939925"/>
              <a:gd name="connsiteY54" fmla="*/ 3175 h 685800"/>
              <a:gd name="connsiteX55" fmla="*/ 1085850 w 1939925"/>
              <a:gd name="connsiteY55" fmla="*/ 6350 h 685800"/>
              <a:gd name="connsiteX56" fmla="*/ 1111250 w 1939925"/>
              <a:gd name="connsiteY56" fmla="*/ 9525 h 685800"/>
              <a:gd name="connsiteX57" fmla="*/ 1120775 w 1939925"/>
              <a:gd name="connsiteY57" fmla="*/ 12700 h 685800"/>
              <a:gd name="connsiteX58" fmla="*/ 1146175 w 1939925"/>
              <a:gd name="connsiteY58" fmla="*/ 19050 h 685800"/>
              <a:gd name="connsiteX59" fmla="*/ 1181100 w 1939925"/>
              <a:gd name="connsiteY59" fmla="*/ 31750 h 685800"/>
              <a:gd name="connsiteX60" fmla="*/ 1200150 w 1939925"/>
              <a:gd name="connsiteY60" fmla="*/ 41275 h 685800"/>
              <a:gd name="connsiteX61" fmla="*/ 1209675 w 1939925"/>
              <a:gd name="connsiteY61" fmla="*/ 44450 h 685800"/>
              <a:gd name="connsiteX62" fmla="*/ 1231900 w 1939925"/>
              <a:gd name="connsiteY62" fmla="*/ 60325 h 685800"/>
              <a:gd name="connsiteX63" fmla="*/ 1244600 w 1939925"/>
              <a:gd name="connsiteY63" fmla="*/ 66675 h 685800"/>
              <a:gd name="connsiteX64" fmla="*/ 1289050 w 1939925"/>
              <a:gd name="connsiteY64" fmla="*/ 101600 h 685800"/>
              <a:gd name="connsiteX65" fmla="*/ 1301750 w 1939925"/>
              <a:gd name="connsiteY65" fmla="*/ 111125 h 685800"/>
              <a:gd name="connsiteX66" fmla="*/ 1330325 w 1939925"/>
              <a:gd name="connsiteY66" fmla="*/ 123825 h 685800"/>
              <a:gd name="connsiteX67" fmla="*/ 1352550 w 1939925"/>
              <a:gd name="connsiteY67" fmla="*/ 136525 h 685800"/>
              <a:gd name="connsiteX68" fmla="*/ 1362075 w 1939925"/>
              <a:gd name="connsiteY68" fmla="*/ 139700 h 685800"/>
              <a:gd name="connsiteX69" fmla="*/ 1384300 w 1939925"/>
              <a:gd name="connsiteY69" fmla="*/ 155575 h 685800"/>
              <a:gd name="connsiteX70" fmla="*/ 1397000 w 1939925"/>
              <a:gd name="connsiteY70" fmla="*/ 158750 h 685800"/>
              <a:gd name="connsiteX71" fmla="*/ 1409700 w 1939925"/>
              <a:gd name="connsiteY71" fmla="*/ 165100 h 685800"/>
              <a:gd name="connsiteX72" fmla="*/ 1419225 w 1939925"/>
              <a:gd name="connsiteY72" fmla="*/ 168275 h 685800"/>
              <a:gd name="connsiteX73" fmla="*/ 1450975 w 1939925"/>
              <a:gd name="connsiteY73" fmla="*/ 187325 h 685800"/>
              <a:gd name="connsiteX74" fmla="*/ 1460500 w 1939925"/>
              <a:gd name="connsiteY74" fmla="*/ 190500 h 685800"/>
              <a:gd name="connsiteX75" fmla="*/ 1470025 w 1939925"/>
              <a:gd name="connsiteY75" fmla="*/ 196850 h 685800"/>
              <a:gd name="connsiteX76" fmla="*/ 1533525 w 1939925"/>
              <a:gd name="connsiteY76" fmla="*/ 225425 h 685800"/>
              <a:gd name="connsiteX77" fmla="*/ 1565275 w 1939925"/>
              <a:gd name="connsiteY77" fmla="*/ 244475 h 685800"/>
              <a:gd name="connsiteX78" fmla="*/ 1587500 w 1939925"/>
              <a:gd name="connsiteY78" fmla="*/ 263525 h 685800"/>
              <a:gd name="connsiteX79" fmla="*/ 1622425 w 1939925"/>
              <a:gd name="connsiteY79" fmla="*/ 282575 h 685800"/>
              <a:gd name="connsiteX80" fmla="*/ 1663700 w 1939925"/>
              <a:gd name="connsiteY80" fmla="*/ 304800 h 685800"/>
              <a:gd name="connsiteX81" fmla="*/ 1701800 w 1939925"/>
              <a:gd name="connsiteY81" fmla="*/ 330200 h 685800"/>
              <a:gd name="connsiteX82" fmla="*/ 1739900 w 1939925"/>
              <a:gd name="connsiteY82" fmla="*/ 361950 h 685800"/>
              <a:gd name="connsiteX83" fmla="*/ 1774825 w 1939925"/>
              <a:gd name="connsiteY83" fmla="*/ 390525 h 685800"/>
              <a:gd name="connsiteX84" fmla="*/ 1797050 w 1939925"/>
              <a:gd name="connsiteY84" fmla="*/ 409575 h 685800"/>
              <a:gd name="connsiteX85" fmla="*/ 1831975 w 1939925"/>
              <a:gd name="connsiteY85" fmla="*/ 457200 h 685800"/>
              <a:gd name="connsiteX86" fmla="*/ 1841500 w 1939925"/>
              <a:gd name="connsiteY86" fmla="*/ 466725 h 685800"/>
              <a:gd name="connsiteX87" fmla="*/ 1863725 w 1939925"/>
              <a:gd name="connsiteY87" fmla="*/ 498475 h 685800"/>
              <a:gd name="connsiteX88" fmla="*/ 1876425 w 1939925"/>
              <a:gd name="connsiteY88" fmla="*/ 523875 h 685800"/>
              <a:gd name="connsiteX89" fmla="*/ 1885950 w 1939925"/>
              <a:gd name="connsiteY89" fmla="*/ 536575 h 685800"/>
              <a:gd name="connsiteX90" fmla="*/ 1901825 w 1939925"/>
              <a:gd name="connsiteY90" fmla="*/ 574675 h 685800"/>
              <a:gd name="connsiteX91" fmla="*/ 1908175 w 1939925"/>
              <a:gd name="connsiteY91" fmla="*/ 590550 h 685800"/>
              <a:gd name="connsiteX92" fmla="*/ 1914525 w 1939925"/>
              <a:gd name="connsiteY92" fmla="*/ 609600 h 685800"/>
              <a:gd name="connsiteX93" fmla="*/ 1917700 w 1939925"/>
              <a:gd name="connsiteY93" fmla="*/ 631825 h 685800"/>
              <a:gd name="connsiteX94" fmla="*/ 1927225 w 1939925"/>
              <a:gd name="connsiteY94" fmla="*/ 654050 h 685800"/>
              <a:gd name="connsiteX95" fmla="*/ 1930400 w 1939925"/>
              <a:gd name="connsiteY95" fmla="*/ 663575 h 685800"/>
              <a:gd name="connsiteX96" fmla="*/ 1933575 w 1939925"/>
              <a:gd name="connsiteY96" fmla="*/ 676275 h 685800"/>
              <a:gd name="connsiteX97" fmla="*/ 1939925 w 1939925"/>
              <a:gd name="connsiteY97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939925" h="685800">
                <a:moveTo>
                  <a:pt x="0" y="666750"/>
                </a:moveTo>
                <a:cubicBezTo>
                  <a:pt x="5292" y="660400"/>
                  <a:pt x="11135" y="654472"/>
                  <a:pt x="15875" y="647700"/>
                </a:cubicBezTo>
                <a:cubicBezTo>
                  <a:pt x="27816" y="630642"/>
                  <a:pt x="14840" y="637462"/>
                  <a:pt x="31750" y="631825"/>
                </a:cubicBezTo>
                <a:cubicBezTo>
                  <a:pt x="45083" y="618492"/>
                  <a:pt x="41575" y="621425"/>
                  <a:pt x="60325" y="606425"/>
                </a:cubicBezTo>
                <a:cubicBezTo>
                  <a:pt x="64457" y="603119"/>
                  <a:pt x="69283" y="600642"/>
                  <a:pt x="73025" y="596900"/>
                </a:cubicBezTo>
                <a:cubicBezTo>
                  <a:pt x="90976" y="578949"/>
                  <a:pt x="64829" y="594648"/>
                  <a:pt x="92075" y="581025"/>
                </a:cubicBezTo>
                <a:cubicBezTo>
                  <a:pt x="95250" y="576792"/>
                  <a:pt x="98115" y="572307"/>
                  <a:pt x="101600" y="568325"/>
                </a:cubicBezTo>
                <a:cubicBezTo>
                  <a:pt x="105542" y="563819"/>
                  <a:pt x="111220" y="560759"/>
                  <a:pt x="114300" y="555625"/>
                </a:cubicBezTo>
                <a:cubicBezTo>
                  <a:pt x="117744" y="549885"/>
                  <a:pt x="117445" y="542451"/>
                  <a:pt x="120650" y="536575"/>
                </a:cubicBezTo>
                <a:cubicBezTo>
                  <a:pt x="130912" y="517761"/>
                  <a:pt x="132032" y="525116"/>
                  <a:pt x="142875" y="511175"/>
                </a:cubicBezTo>
                <a:cubicBezTo>
                  <a:pt x="169459" y="476996"/>
                  <a:pt x="143475" y="504225"/>
                  <a:pt x="165100" y="482600"/>
                </a:cubicBezTo>
                <a:cubicBezTo>
                  <a:pt x="171268" y="464095"/>
                  <a:pt x="166778" y="476068"/>
                  <a:pt x="180975" y="447675"/>
                </a:cubicBezTo>
                <a:cubicBezTo>
                  <a:pt x="183092" y="443442"/>
                  <a:pt x="184700" y="438913"/>
                  <a:pt x="187325" y="434975"/>
                </a:cubicBezTo>
                <a:cubicBezTo>
                  <a:pt x="191558" y="428625"/>
                  <a:pt x="196612" y="422751"/>
                  <a:pt x="200025" y="415925"/>
                </a:cubicBezTo>
                <a:cubicBezTo>
                  <a:pt x="203018" y="409938"/>
                  <a:pt x="202662" y="402444"/>
                  <a:pt x="206375" y="396875"/>
                </a:cubicBezTo>
                <a:cubicBezTo>
                  <a:pt x="208492" y="393700"/>
                  <a:pt x="211018" y="390763"/>
                  <a:pt x="212725" y="387350"/>
                </a:cubicBezTo>
                <a:cubicBezTo>
                  <a:pt x="214222" y="384357"/>
                  <a:pt x="214725" y="380959"/>
                  <a:pt x="215900" y="377825"/>
                </a:cubicBezTo>
                <a:cubicBezTo>
                  <a:pt x="217901" y="372489"/>
                  <a:pt x="220302" y="367306"/>
                  <a:pt x="222250" y="361950"/>
                </a:cubicBezTo>
                <a:cubicBezTo>
                  <a:pt x="224537" y="355660"/>
                  <a:pt x="224887" y="348469"/>
                  <a:pt x="228600" y="342900"/>
                </a:cubicBezTo>
                <a:cubicBezTo>
                  <a:pt x="246798" y="315603"/>
                  <a:pt x="224980" y="350140"/>
                  <a:pt x="238125" y="323850"/>
                </a:cubicBezTo>
                <a:cubicBezTo>
                  <a:pt x="240706" y="318689"/>
                  <a:pt x="251483" y="305220"/>
                  <a:pt x="254000" y="301625"/>
                </a:cubicBezTo>
                <a:cubicBezTo>
                  <a:pt x="261472" y="290951"/>
                  <a:pt x="276459" y="264505"/>
                  <a:pt x="288925" y="260350"/>
                </a:cubicBezTo>
                <a:lnTo>
                  <a:pt x="298450" y="257175"/>
                </a:lnTo>
                <a:cubicBezTo>
                  <a:pt x="336608" y="219017"/>
                  <a:pt x="291662" y="262302"/>
                  <a:pt x="320675" y="238125"/>
                </a:cubicBezTo>
                <a:cubicBezTo>
                  <a:pt x="324124" y="235250"/>
                  <a:pt x="326751" y="231475"/>
                  <a:pt x="330200" y="228600"/>
                </a:cubicBezTo>
                <a:cubicBezTo>
                  <a:pt x="338639" y="221568"/>
                  <a:pt x="342544" y="221546"/>
                  <a:pt x="352425" y="215900"/>
                </a:cubicBezTo>
                <a:cubicBezTo>
                  <a:pt x="364149" y="209201"/>
                  <a:pt x="360694" y="208433"/>
                  <a:pt x="374650" y="203200"/>
                </a:cubicBezTo>
                <a:cubicBezTo>
                  <a:pt x="388688" y="197936"/>
                  <a:pt x="388772" y="202569"/>
                  <a:pt x="403225" y="193675"/>
                </a:cubicBezTo>
                <a:cubicBezTo>
                  <a:pt x="412238" y="188128"/>
                  <a:pt x="419650" y="180234"/>
                  <a:pt x="428625" y="174625"/>
                </a:cubicBezTo>
                <a:cubicBezTo>
                  <a:pt x="437092" y="169333"/>
                  <a:pt x="445718" y="164288"/>
                  <a:pt x="454025" y="158750"/>
                </a:cubicBezTo>
                <a:cubicBezTo>
                  <a:pt x="457200" y="156633"/>
                  <a:pt x="460063" y="153950"/>
                  <a:pt x="463550" y="152400"/>
                </a:cubicBezTo>
                <a:cubicBezTo>
                  <a:pt x="488950" y="141111"/>
                  <a:pt x="480333" y="151795"/>
                  <a:pt x="508000" y="133350"/>
                </a:cubicBezTo>
                <a:cubicBezTo>
                  <a:pt x="530681" y="118229"/>
                  <a:pt x="519646" y="122501"/>
                  <a:pt x="539750" y="117475"/>
                </a:cubicBezTo>
                <a:cubicBezTo>
                  <a:pt x="542925" y="115358"/>
                  <a:pt x="545862" y="112832"/>
                  <a:pt x="549275" y="111125"/>
                </a:cubicBezTo>
                <a:cubicBezTo>
                  <a:pt x="552268" y="109628"/>
                  <a:pt x="555894" y="109610"/>
                  <a:pt x="558800" y="107950"/>
                </a:cubicBezTo>
                <a:cubicBezTo>
                  <a:pt x="563394" y="105325"/>
                  <a:pt x="567013" y="101230"/>
                  <a:pt x="571500" y="98425"/>
                </a:cubicBezTo>
                <a:cubicBezTo>
                  <a:pt x="575514" y="95917"/>
                  <a:pt x="580186" y="94583"/>
                  <a:pt x="584200" y="92075"/>
                </a:cubicBezTo>
                <a:cubicBezTo>
                  <a:pt x="587087" y="90271"/>
                  <a:pt x="601775" y="78267"/>
                  <a:pt x="606425" y="76200"/>
                </a:cubicBezTo>
                <a:cubicBezTo>
                  <a:pt x="612542" y="73482"/>
                  <a:pt x="619906" y="73563"/>
                  <a:pt x="625475" y="69850"/>
                </a:cubicBezTo>
                <a:cubicBezTo>
                  <a:pt x="628650" y="67733"/>
                  <a:pt x="631493" y="65003"/>
                  <a:pt x="635000" y="63500"/>
                </a:cubicBezTo>
                <a:cubicBezTo>
                  <a:pt x="639011" y="61781"/>
                  <a:pt x="643560" y="61705"/>
                  <a:pt x="647700" y="60325"/>
                </a:cubicBezTo>
                <a:cubicBezTo>
                  <a:pt x="685939" y="47579"/>
                  <a:pt x="639444" y="59436"/>
                  <a:pt x="682625" y="50800"/>
                </a:cubicBezTo>
                <a:cubicBezTo>
                  <a:pt x="699168" y="47491"/>
                  <a:pt x="690728" y="48485"/>
                  <a:pt x="704850" y="44450"/>
                </a:cubicBezTo>
                <a:cubicBezTo>
                  <a:pt x="709046" y="43251"/>
                  <a:pt x="713354" y="42474"/>
                  <a:pt x="717550" y="41275"/>
                </a:cubicBezTo>
                <a:cubicBezTo>
                  <a:pt x="720768" y="40356"/>
                  <a:pt x="723782" y="38699"/>
                  <a:pt x="727075" y="38100"/>
                </a:cubicBezTo>
                <a:cubicBezTo>
                  <a:pt x="755350" y="32959"/>
                  <a:pt x="745676" y="37418"/>
                  <a:pt x="768350" y="31750"/>
                </a:cubicBezTo>
                <a:cubicBezTo>
                  <a:pt x="771597" y="30938"/>
                  <a:pt x="774657" y="29494"/>
                  <a:pt x="777875" y="28575"/>
                </a:cubicBezTo>
                <a:cubicBezTo>
                  <a:pt x="782071" y="27376"/>
                  <a:pt x="786379" y="26599"/>
                  <a:pt x="790575" y="25400"/>
                </a:cubicBezTo>
                <a:cubicBezTo>
                  <a:pt x="793793" y="24481"/>
                  <a:pt x="796882" y="23144"/>
                  <a:pt x="800100" y="22225"/>
                </a:cubicBezTo>
                <a:cubicBezTo>
                  <a:pt x="822915" y="15706"/>
                  <a:pt x="802486" y="22422"/>
                  <a:pt x="828675" y="15875"/>
                </a:cubicBezTo>
                <a:cubicBezTo>
                  <a:pt x="831922" y="15063"/>
                  <a:pt x="834918" y="13356"/>
                  <a:pt x="838200" y="12700"/>
                </a:cubicBezTo>
                <a:cubicBezTo>
                  <a:pt x="850825" y="10175"/>
                  <a:pt x="863675" y="8875"/>
                  <a:pt x="876300" y="6350"/>
                </a:cubicBezTo>
                <a:cubicBezTo>
                  <a:pt x="879582" y="5694"/>
                  <a:pt x="882517" y="3684"/>
                  <a:pt x="885825" y="3175"/>
                </a:cubicBezTo>
                <a:cubicBezTo>
                  <a:pt x="896337" y="1558"/>
                  <a:pt x="906992" y="1058"/>
                  <a:pt x="917575" y="0"/>
                </a:cubicBezTo>
                <a:lnTo>
                  <a:pt x="1069975" y="3175"/>
                </a:lnTo>
                <a:cubicBezTo>
                  <a:pt x="1075368" y="3378"/>
                  <a:pt x="1080516" y="5529"/>
                  <a:pt x="1085850" y="6350"/>
                </a:cubicBezTo>
                <a:cubicBezTo>
                  <a:pt x="1094283" y="7647"/>
                  <a:pt x="1102783" y="8467"/>
                  <a:pt x="1111250" y="9525"/>
                </a:cubicBezTo>
                <a:cubicBezTo>
                  <a:pt x="1114425" y="10583"/>
                  <a:pt x="1117546" y="11819"/>
                  <a:pt x="1120775" y="12700"/>
                </a:cubicBezTo>
                <a:cubicBezTo>
                  <a:pt x="1129195" y="14996"/>
                  <a:pt x="1146175" y="19050"/>
                  <a:pt x="1146175" y="19050"/>
                </a:cubicBezTo>
                <a:cubicBezTo>
                  <a:pt x="1166143" y="32362"/>
                  <a:pt x="1144723" y="19624"/>
                  <a:pt x="1181100" y="31750"/>
                </a:cubicBezTo>
                <a:cubicBezTo>
                  <a:pt x="1205041" y="39730"/>
                  <a:pt x="1175531" y="28965"/>
                  <a:pt x="1200150" y="41275"/>
                </a:cubicBezTo>
                <a:cubicBezTo>
                  <a:pt x="1203143" y="42772"/>
                  <a:pt x="1206682" y="42953"/>
                  <a:pt x="1209675" y="44450"/>
                </a:cubicBezTo>
                <a:cubicBezTo>
                  <a:pt x="1216392" y="47808"/>
                  <a:pt x="1226147" y="56730"/>
                  <a:pt x="1231900" y="60325"/>
                </a:cubicBezTo>
                <a:cubicBezTo>
                  <a:pt x="1235914" y="62833"/>
                  <a:pt x="1240709" y="63981"/>
                  <a:pt x="1244600" y="66675"/>
                </a:cubicBezTo>
                <a:cubicBezTo>
                  <a:pt x="1256312" y="74783"/>
                  <a:pt x="1276226" y="91626"/>
                  <a:pt x="1289050" y="101600"/>
                </a:cubicBezTo>
                <a:cubicBezTo>
                  <a:pt x="1293227" y="104849"/>
                  <a:pt x="1297212" y="108402"/>
                  <a:pt x="1301750" y="111125"/>
                </a:cubicBezTo>
                <a:cubicBezTo>
                  <a:pt x="1336049" y="131704"/>
                  <a:pt x="1301257" y="112924"/>
                  <a:pt x="1330325" y="123825"/>
                </a:cubicBezTo>
                <a:cubicBezTo>
                  <a:pt x="1352590" y="132174"/>
                  <a:pt x="1334127" y="127313"/>
                  <a:pt x="1352550" y="136525"/>
                </a:cubicBezTo>
                <a:cubicBezTo>
                  <a:pt x="1355543" y="138022"/>
                  <a:pt x="1358900" y="138642"/>
                  <a:pt x="1362075" y="139700"/>
                </a:cubicBezTo>
                <a:cubicBezTo>
                  <a:pt x="1363521" y="140784"/>
                  <a:pt x="1380689" y="154027"/>
                  <a:pt x="1384300" y="155575"/>
                </a:cubicBezTo>
                <a:cubicBezTo>
                  <a:pt x="1388311" y="157294"/>
                  <a:pt x="1392914" y="157218"/>
                  <a:pt x="1397000" y="158750"/>
                </a:cubicBezTo>
                <a:cubicBezTo>
                  <a:pt x="1401432" y="160412"/>
                  <a:pt x="1405350" y="163236"/>
                  <a:pt x="1409700" y="165100"/>
                </a:cubicBezTo>
                <a:cubicBezTo>
                  <a:pt x="1412776" y="166418"/>
                  <a:pt x="1416149" y="166957"/>
                  <a:pt x="1419225" y="168275"/>
                </a:cubicBezTo>
                <a:cubicBezTo>
                  <a:pt x="1440242" y="177282"/>
                  <a:pt x="1425583" y="173218"/>
                  <a:pt x="1450975" y="187325"/>
                </a:cubicBezTo>
                <a:cubicBezTo>
                  <a:pt x="1453901" y="188950"/>
                  <a:pt x="1457507" y="189003"/>
                  <a:pt x="1460500" y="190500"/>
                </a:cubicBezTo>
                <a:cubicBezTo>
                  <a:pt x="1463913" y="192207"/>
                  <a:pt x="1466567" y="195236"/>
                  <a:pt x="1470025" y="196850"/>
                </a:cubicBezTo>
                <a:cubicBezTo>
                  <a:pt x="1476773" y="199999"/>
                  <a:pt x="1523402" y="217833"/>
                  <a:pt x="1533525" y="225425"/>
                </a:cubicBezTo>
                <a:cubicBezTo>
                  <a:pt x="1563722" y="248073"/>
                  <a:pt x="1525637" y="220692"/>
                  <a:pt x="1565275" y="244475"/>
                </a:cubicBezTo>
                <a:cubicBezTo>
                  <a:pt x="1604034" y="267730"/>
                  <a:pt x="1555169" y="240894"/>
                  <a:pt x="1587500" y="263525"/>
                </a:cubicBezTo>
                <a:cubicBezTo>
                  <a:pt x="1610994" y="279971"/>
                  <a:pt x="1603669" y="271634"/>
                  <a:pt x="1622425" y="282575"/>
                </a:cubicBezTo>
                <a:cubicBezTo>
                  <a:pt x="1659529" y="304219"/>
                  <a:pt x="1634633" y="293173"/>
                  <a:pt x="1663700" y="304800"/>
                </a:cubicBezTo>
                <a:cubicBezTo>
                  <a:pt x="1696061" y="337161"/>
                  <a:pt x="1650542" y="294319"/>
                  <a:pt x="1701800" y="330200"/>
                </a:cubicBezTo>
                <a:cubicBezTo>
                  <a:pt x="1715343" y="339680"/>
                  <a:pt x="1727139" y="351441"/>
                  <a:pt x="1739900" y="361950"/>
                </a:cubicBezTo>
                <a:cubicBezTo>
                  <a:pt x="1746426" y="367324"/>
                  <a:pt x="1769846" y="385546"/>
                  <a:pt x="1774825" y="390525"/>
                </a:cubicBezTo>
                <a:cubicBezTo>
                  <a:pt x="1790223" y="405923"/>
                  <a:pt x="1782544" y="399904"/>
                  <a:pt x="1797050" y="409575"/>
                </a:cubicBezTo>
                <a:cubicBezTo>
                  <a:pt x="1806718" y="424077"/>
                  <a:pt x="1820442" y="445667"/>
                  <a:pt x="1831975" y="457200"/>
                </a:cubicBezTo>
                <a:cubicBezTo>
                  <a:pt x="1835150" y="460375"/>
                  <a:pt x="1838762" y="463166"/>
                  <a:pt x="1841500" y="466725"/>
                </a:cubicBezTo>
                <a:cubicBezTo>
                  <a:pt x="1849377" y="476965"/>
                  <a:pt x="1857948" y="486920"/>
                  <a:pt x="1863725" y="498475"/>
                </a:cubicBezTo>
                <a:cubicBezTo>
                  <a:pt x="1867958" y="506942"/>
                  <a:pt x="1870745" y="516302"/>
                  <a:pt x="1876425" y="523875"/>
                </a:cubicBezTo>
                <a:cubicBezTo>
                  <a:pt x="1879600" y="528108"/>
                  <a:pt x="1883284" y="532004"/>
                  <a:pt x="1885950" y="536575"/>
                </a:cubicBezTo>
                <a:cubicBezTo>
                  <a:pt x="1906576" y="571934"/>
                  <a:pt x="1893600" y="550000"/>
                  <a:pt x="1901825" y="574675"/>
                </a:cubicBezTo>
                <a:cubicBezTo>
                  <a:pt x="1903627" y="580082"/>
                  <a:pt x="1906227" y="585194"/>
                  <a:pt x="1908175" y="590550"/>
                </a:cubicBezTo>
                <a:cubicBezTo>
                  <a:pt x="1910462" y="596840"/>
                  <a:pt x="1914525" y="609600"/>
                  <a:pt x="1914525" y="609600"/>
                </a:cubicBezTo>
                <a:cubicBezTo>
                  <a:pt x="1915583" y="617008"/>
                  <a:pt x="1916232" y="624487"/>
                  <a:pt x="1917700" y="631825"/>
                </a:cubicBezTo>
                <a:cubicBezTo>
                  <a:pt x="1919561" y="641132"/>
                  <a:pt x="1923353" y="645014"/>
                  <a:pt x="1927225" y="654050"/>
                </a:cubicBezTo>
                <a:cubicBezTo>
                  <a:pt x="1928543" y="657126"/>
                  <a:pt x="1929481" y="660357"/>
                  <a:pt x="1930400" y="663575"/>
                </a:cubicBezTo>
                <a:cubicBezTo>
                  <a:pt x="1931599" y="667771"/>
                  <a:pt x="1931856" y="672264"/>
                  <a:pt x="1933575" y="676275"/>
                </a:cubicBezTo>
                <a:cubicBezTo>
                  <a:pt x="1935078" y="679782"/>
                  <a:pt x="1939925" y="685800"/>
                  <a:pt x="1939925" y="6858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336800" y="3010017"/>
            <a:ext cx="2212975" cy="800100"/>
          </a:xfrm>
          <a:custGeom>
            <a:avLst/>
            <a:gdLst>
              <a:gd name="connsiteX0" fmla="*/ 0 w 2212975"/>
              <a:gd name="connsiteY0" fmla="*/ 800100 h 800100"/>
              <a:gd name="connsiteX1" fmla="*/ 187325 w 2212975"/>
              <a:gd name="connsiteY1" fmla="*/ 339725 h 800100"/>
              <a:gd name="connsiteX2" fmla="*/ 196850 w 2212975"/>
              <a:gd name="connsiteY2" fmla="*/ 330200 h 800100"/>
              <a:gd name="connsiteX3" fmla="*/ 200025 w 2212975"/>
              <a:gd name="connsiteY3" fmla="*/ 320675 h 800100"/>
              <a:gd name="connsiteX4" fmla="*/ 219075 w 2212975"/>
              <a:gd name="connsiteY4" fmla="*/ 307975 h 800100"/>
              <a:gd name="connsiteX5" fmla="*/ 231775 w 2212975"/>
              <a:gd name="connsiteY5" fmla="*/ 298450 h 800100"/>
              <a:gd name="connsiteX6" fmla="*/ 250825 w 2212975"/>
              <a:gd name="connsiteY6" fmla="*/ 279400 h 800100"/>
              <a:gd name="connsiteX7" fmla="*/ 260350 w 2212975"/>
              <a:gd name="connsiteY7" fmla="*/ 269875 h 800100"/>
              <a:gd name="connsiteX8" fmla="*/ 266700 w 2212975"/>
              <a:gd name="connsiteY8" fmla="*/ 260350 h 800100"/>
              <a:gd name="connsiteX9" fmla="*/ 282575 w 2212975"/>
              <a:gd name="connsiteY9" fmla="*/ 250825 h 800100"/>
              <a:gd name="connsiteX10" fmla="*/ 301625 w 2212975"/>
              <a:gd name="connsiteY10" fmla="*/ 234950 h 800100"/>
              <a:gd name="connsiteX11" fmla="*/ 320675 w 2212975"/>
              <a:gd name="connsiteY11" fmla="*/ 222250 h 800100"/>
              <a:gd name="connsiteX12" fmla="*/ 342900 w 2212975"/>
              <a:gd name="connsiteY12" fmla="*/ 200025 h 800100"/>
              <a:gd name="connsiteX13" fmla="*/ 368300 w 2212975"/>
              <a:gd name="connsiteY13" fmla="*/ 177800 h 800100"/>
              <a:gd name="connsiteX14" fmla="*/ 377825 w 2212975"/>
              <a:gd name="connsiteY14" fmla="*/ 174625 h 800100"/>
              <a:gd name="connsiteX15" fmla="*/ 390525 w 2212975"/>
              <a:gd name="connsiteY15" fmla="*/ 168275 h 800100"/>
              <a:gd name="connsiteX16" fmla="*/ 412750 w 2212975"/>
              <a:gd name="connsiteY16" fmla="*/ 152400 h 800100"/>
              <a:gd name="connsiteX17" fmla="*/ 425450 w 2212975"/>
              <a:gd name="connsiteY17" fmla="*/ 146050 h 800100"/>
              <a:gd name="connsiteX18" fmla="*/ 434975 w 2212975"/>
              <a:gd name="connsiteY18" fmla="*/ 136525 h 800100"/>
              <a:gd name="connsiteX19" fmla="*/ 447675 w 2212975"/>
              <a:gd name="connsiteY19" fmla="*/ 133350 h 800100"/>
              <a:gd name="connsiteX20" fmla="*/ 457200 w 2212975"/>
              <a:gd name="connsiteY20" fmla="*/ 130175 h 800100"/>
              <a:gd name="connsiteX21" fmla="*/ 469900 w 2212975"/>
              <a:gd name="connsiteY21" fmla="*/ 127000 h 800100"/>
              <a:gd name="connsiteX22" fmla="*/ 479425 w 2212975"/>
              <a:gd name="connsiteY22" fmla="*/ 123825 h 800100"/>
              <a:gd name="connsiteX23" fmla="*/ 501650 w 2212975"/>
              <a:gd name="connsiteY23" fmla="*/ 117475 h 800100"/>
              <a:gd name="connsiteX24" fmla="*/ 511175 w 2212975"/>
              <a:gd name="connsiteY24" fmla="*/ 114300 h 800100"/>
              <a:gd name="connsiteX25" fmla="*/ 523875 w 2212975"/>
              <a:gd name="connsiteY25" fmla="*/ 111125 h 800100"/>
              <a:gd name="connsiteX26" fmla="*/ 546100 w 2212975"/>
              <a:gd name="connsiteY26" fmla="*/ 104775 h 800100"/>
              <a:gd name="connsiteX27" fmla="*/ 568325 w 2212975"/>
              <a:gd name="connsiteY27" fmla="*/ 101600 h 800100"/>
              <a:gd name="connsiteX28" fmla="*/ 587375 w 2212975"/>
              <a:gd name="connsiteY28" fmla="*/ 98425 h 800100"/>
              <a:gd name="connsiteX29" fmla="*/ 619125 w 2212975"/>
              <a:gd name="connsiteY29" fmla="*/ 88900 h 800100"/>
              <a:gd name="connsiteX30" fmla="*/ 644525 w 2212975"/>
              <a:gd name="connsiteY30" fmla="*/ 82550 h 800100"/>
              <a:gd name="connsiteX31" fmla="*/ 660400 w 2212975"/>
              <a:gd name="connsiteY31" fmla="*/ 79375 h 800100"/>
              <a:gd name="connsiteX32" fmla="*/ 669925 w 2212975"/>
              <a:gd name="connsiteY32" fmla="*/ 76200 h 800100"/>
              <a:gd name="connsiteX33" fmla="*/ 682625 w 2212975"/>
              <a:gd name="connsiteY33" fmla="*/ 69850 h 800100"/>
              <a:gd name="connsiteX34" fmla="*/ 742950 w 2212975"/>
              <a:gd name="connsiteY34" fmla="*/ 66675 h 800100"/>
              <a:gd name="connsiteX35" fmla="*/ 762000 w 2212975"/>
              <a:gd name="connsiteY35" fmla="*/ 63500 h 800100"/>
              <a:gd name="connsiteX36" fmla="*/ 771525 w 2212975"/>
              <a:gd name="connsiteY36" fmla="*/ 60325 h 800100"/>
              <a:gd name="connsiteX37" fmla="*/ 803275 w 2212975"/>
              <a:gd name="connsiteY37" fmla="*/ 57150 h 800100"/>
              <a:gd name="connsiteX38" fmla="*/ 835025 w 2212975"/>
              <a:gd name="connsiteY38" fmla="*/ 50800 h 800100"/>
              <a:gd name="connsiteX39" fmla="*/ 876300 w 2212975"/>
              <a:gd name="connsiteY39" fmla="*/ 44450 h 800100"/>
              <a:gd name="connsiteX40" fmla="*/ 885825 w 2212975"/>
              <a:gd name="connsiteY40" fmla="*/ 38100 h 800100"/>
              <a:gd name="connsiteX41" fmla="*/ 901700 w 2212975"/>
              <a:gd name="connsiteY41" fmla="*/ 34925 h 800100"/>
              <a:gd name="connsiteX42" fmla="*/ 933450 w 2212975"/>
              <a:gd name="connsiteY42" fmla="*/ 28575 h 800100"/>
              <a:gd name="connsiteX43" fmla="*/ 949325 w 2212975"/>
              <a:gd name="connsiteY43" fmla="*/ 25400 h 800100"/>
              <a:gd name="connsiteX44" fmla="*/ 962025 w 2212975"/>
              <a:gd name="connsiteY44" fmla="*/ 22225 h 800100"/>
              <a:gd name="connsiteX45" fmla="*/ 1016000 w 2212975"/>
              <a:gd name="connsiteY45" fmla="*/ 15875 h 800100"/>
              <a:gd name="connsiteX46" fmla="*/ 1047750 w 2212975"/>
              <a:gd name="connsiteY46" fmla="*/ 9525 h 800100"/>
              <a:gd name="connsiteX47" fmla="*/ 1165225 w 2212975"/>
              <a:gd name="connsiteY47" fmla="*/ 0 h 800100"/>
              <a:gd name="connsiteX48" fmla="*/ 1384300 w 2212975"/>
              <a:gd name="connsiteY48" fmla="*/ 3175 h 800100"/>
              <a:gd name="connsiteX49" fmla="*/ 1425575 w 2212975"/>
              <a:gd name="connsiteY49" fmla="*/ 12700 h 800100"/>
              <a:gd name="connsiteX50" fmla="*/ 1438275 w 2212975"/>
              <a:gd name="connsiteY50" fmla="*/ 15875 h 800100"/>
              <a:gd name="connsiteX51" fmla="*/ 1447800 w 2212975"/>
              <a:gd name="connsiteY51" fmla="*/ 25400 h 800100"/>
              <a:gd name="connsiteX52" fmla="*/ 1492250 w 2212975"/>
              <a:gd name="connsiteY52" fmla="*/ 31750 h 800100"/>
              <a:gd name="connsiteX53" fmla="*/ 1501775 w 2212975"/>
              <a:gd name="connsiteY53" fmla="*/ 34925 h 800100"/>
              <a:gd name="connsiteX54" fmla="*/ 1511300 w 2212975"/>
              <a:gd name="connsiteY54" fmla="*/ 41275 h 800100"/>
              <a:gd name="connsiteX55" fmla="*/ 1524000 w 2212975"/>
              <a:gd name="connsiteY55" fmla="*/ 44450 h 800100"/>
              <a:gd name="connsiteX56" fmla="*/ 1533525 w 2212975"/>
              <a:gd name="connsiteY56" fmla="*/ 47625 h 800100"/>
              <a:gd name="connsiteX57" fmla="*/ 1558925 w 2212975"/>
              <a:gd name="connsiteY57" fmla="*/ 53975 h 800100"/>
              <a:gd name="connsiteX58" fmla="*/ 1581150 w 2212975"/>
              <a:gd name="connsiteY58" fmla="*/ 69850 h 800100"/>
              <a:gd name="connsiteX59" fmla="*/ 1590675 w 2212975"/>
              <a:gd name="connsiteY59" fmla="*/ 76200 h 800100"/>
              <a:gd name="connsiteX60" fmla="*/ 1606550 w 2212975"/>
              <a:gd name="connsiteY60" fmla="*/ 82550 h 800100"/>
              <a:gd name="connsiteX61" fmla="*/ 1635125 w 2212975"/>
              <a:gd name="connsiteY61" fmla="*/ 95250 h 800100"/>
              <a:gd name="connsiteX62" fmla="*/ 1666875 w 2212975"/>
              <a:gd name="connsiteY62" fmla="*/ 107950 h 800100"/>
              <a:gd name="connsiteX63" fmla="*/ 1695450 w 2212975"/>
              <a:gd name="connsiteY63" fmla="*/ 127000 h 800100"/>
              <a:gd name="connsiteX64" fmla="*/ 1717675 w 2212975"/>
              <a:gd name="connsiteY64" fmla="*/ 139700 h 800100"/>
              <a:gd name="connsiteX65" fmla="*/ 1743075 w 2212975"/>
              <a:gd name="connsiteY65" fmla="*/ 149225 h 800100"/>
              <a:gd name="connsiteX66" fmla="*/ 1790700 w 2212975"/>
              <a:gd name="connsiteY66" fmla="*/ 171450 h 800100"/>
              <a:gd name="connsiteX67" fmla="*/ 1816100 w 2212975"/>
              <a:gd name="connsiteY67" fmla="*/ 180975 h 800100"/>
              <a:gd name="connsiteX68" fmla="*/ 1828800 w 2212975"/>
              <a:gd name="connsiteY68" fmla="*/ 187325 h 800100"/>
              <a:gd name="connsiteX69" fmla="*/ 1838325 w 2212975"/>
              <a:gd name="connsiteY69" fmla="*/ 196850 h 800100"/>
              <a:gd name="connsiteX70" fmla="*/ 1857375 w 2212975"/>
              <a:gd name="connsiteY70" fmla="*/ 209550 h 800100"/>
              <a:gd name="connsiteX71" fmla="*/ 1866900 w 2212975"/>
              <a:gd name="connsiteY71" fmla="*/ 219075 h 800100"/>
              <a:gd name="connsiteX72" fmla="*/ 1879600 w 2212975"/>
              <a:gd name="connsiteY72" fmla="*/ 225425 h 800100"/>
              <a:gd name="connsiteX73" fmla="*/ 1889125 w 2212975"/>
              <a:gd name="connsiteY73" fmla="*/ 231775 h 800100"/>
              <a:gd name="connsiteX74" fmla="*/ 1905000 w 2212975"/>
              <a:gd name="connsiteY74" fmla="*/ 244475 h 800100"/>
              <a:gd name="connsiteX75" fmla="*/ 1943100 w 2212975"/>
              <a:gd name="connsiteY75" fmla="*/ 273050 h 800100"/>
              <a:gd name="connsiteX76" fmla="*/ 1962150 w 2212975"/>
              <a:gd name="connsiteY76" fmla="*/ 285750 h 800100"/>
              <a:gd name="connsiteX77" fmla="*/ 1984375 w 2212975"/>
              <a:gd name="connsiteY77" fmla="*/ 304800 h 800100"/>
              <a:gd name="connsiteX78" fmla="*/ 1997075 w 2212975"/>
              <a:gd name="connsiteY78" fmla="*/ 327025 h 800100"/>
              <a:gd name="connsiteX79" fmla="*/ 2006600 w 2212975"/>
              <a:gd name="connsiteY79" fmla="*/ 333375 h 800100"/>
              <a:gd name="connsiteX80" fmla="*/ 2028825 w 2212975"/>
              <a:gd name="connsiteY80" fmla="*/ 355600 h 800100"/>
              <a:gd name="connsiteX81" fmla="*/ 2038350 w 2212975"/>
              <a:gd name="connsiteY81" fmla="*/ 361950 h 800100"/>
              <a:gd name="connsiteX82" fmla="*/ 2057400 w 2212975"/>
              <a:gd name="connsiteY82" fmla="*/ 381000 h 800100"/>
              <a:gd name="connsiteX83" fmla="*/ 2066925 w 2212975"/>
              <a:gd name="connsiteY83" fmla="*/ 393700 h 800100"/>
              <a:gd name="connsiteX84" fmla="*/ 2073275 w 2212975"/>
              <a:gd name="connsiteY84" fmla="*/ 403225 h 800100"/>
              <a:gd name="connsiteX85" fmla="*/ 2082800 w 2212975"/>
              <a:gd name="connsiteY85" fmla="*/ 409575 h 800100"/>
              <a:gd name="connsiteX86" fmla="*/ 2089150 w 2212975"/>
              <a:gd name="connsiteY86" fmla="*/ 419100 h 800100"/>
              <a:gd name="connsiteX87" fmla="*/ 2111375 w 2212975"/>
              <a:gd name="connsiteY87" fmla="*/ 434975 h 800100"/>
              <a:gd name="connsiteX88" fmla="*/ 2124075 w 2212975"/>
              <a:gd name="connsiteY88" fmla="*/ 463550 h 800100"/>
              <a:gd name="connsiteX89" fmla="*/ 2136775 w 2212975"/>
              <a:gd name="connsiteY89" fmla="*/ 476250 h 800100"/>
              <a:gd name="connsiteX90" fmla="*/ 2143125 w 2212975"/>
              <a:gd name="connsiteY90" fmla="*/ 488950 h 800100"/>
              <a:gd name="connsiteX91" fmla="*/ 2152650 w 2212975"/>
              <a:gd name="connsiteY91" fmla="*/ 495300 h 800100"/>
              <a:gd name="connsiteX92" fmla="*/ 2162175 w 2212975"/>
              <a:gd name="connsiteY92" fmla="*/ 504825 h 800100"/>
              <a:gd name="connsiteX93" fmla="*/ 2174875 w 2212975"/>
              <a:gd name="connsiteY93" fmla="*/ 523875 h 800100"/>
              <a:gd name="connsiteX94" fmla="*/ 2184400 w 2212975"/>
              <a:gd name="connsiteY94" fmla="*/ 533400 h 800100"/>
              <a:gd name="connsiteX95" fmla="*/ 2197100 w 2212975"/>
              <a:gd name="connsiteY95" fmla="*/ 552450 h 800100"/>
              <a:gd name="connsiteX96" fmla="*/ 2203450 w 2212975"/>
              <a:gd name="connsiteY96" fmla="*/ 561975 h 800100"/>
              <a:gd name="connsiteX97" fmla="*/ 2212975 w 2212975"/>
              <a:gd name="connsiteY97" fmla="*/ 57785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2212975" h="800100">
                <a:moveTo>
                  <a:pt x="0" y="800100"/>
                </a:moveTo>
                <a:cubicBezTo>
                  <a:pt x="62442" y="646642"/>
                  <a:pt x="123310" y="492534"/>
                  <a:pt x="187325" y="339725"/>
                </a:cubicBezTo>
                <a:cubicBezTo>
                  <a:pt x="189060" y="335584"/>
                  <a:pt x="194359" y="333936"/>
                  <a:pt x="196850" y="330200"/>
                </a:cubicBezTo>
                <a:cubicBezTo>
                  <a:pt x="198706" y="327415"/>
                  <a:pt x="197658" y="323042"/>
                  <a:pt x="200025" y="320675"/>
                </a:cubicBezTo>
                <a:cubicBezTo>
                  <a:pt x="205421" y="315279"/>
                  <a:pt x="212970" y="312554"/>
                  <a:pt x="219075" y="307975"/>
                </a:cubicBezTo>
                <a:cubicBezTo>
                  <a:pt x="223308" y="304800"/>
                  <a:pt x="227842" y="301990"/>
                  <a:pt x="231775" y="298450"/>
                </a:cubicBezTo>
                <a:cubicBezTo>
                  <a:pt x="238450" y="292443"/>
                  <a:pt x="244475" y="285750"/>
                  <a:pt x="250825" y="279400"/>
                </a:cubicBezTo>
                <a:cubicBezTo>
                  <a:pt x="254000" y="276225"/>
                  <a:pt x="257859" y="273611"/>
                  <a:pt x="260350" y="269875"/>
                </a:cubicBezTo>
                <a:cubicBezTo>
                  <a:pt x="262467" y="266700"/>
                  <a:pt x="263803" y="262833"/>
                  <a:pt x="266700" y="260350"/>
                </a:cubicBezTo>
                <a:cubicBezTo>
                  <a:pt x="271385" y="256334"/>
                  <a:pt x="277584" y="254455"/>
                  <a:pt x="282575" y="250825"/>
                </a:cubicBezTo>
                <a:cubicBezTo>
                  <a:pt x="289260" y="245963"/>
                  <a:pt x="295012" y="239910"/>
                  <a:pt x="301625" y="234950"/>
                </a:cubicBezTo>
                <a:cubicBezTo>
                  <a:pt x="307730" y="230371"/>
                  <a:pt x="316096" y="228355"/>
                  <a:pt x="320675" y="222250"/>
                </a:cubicBezTo>
                <a:cubicBezTo>
                  <a:pt x="337993" y="199159"/>
                  <a:pt x="321348" y="218883"/>
                  <a:pt x="342900" y="200025"/>
                </a:cubicBezTo>
                <a:cubicBezTo>
                  <a:pt x="354472" y="189899"/>
                  <a:pt x="355114" y="185335"/>
                  <a:pt x="368300" y="177800"/>
                </a:cubicBezTo>
                <a:cubicBezTo>
                  <a:pt x="371206" y="176140"/>
                  <a:pt x="374749" y="175943"/>
                  <a:pt x="377825" y="174625"/>
                </a:cubicBezTo>
                <a:cubicBezTo>
                  <a:pt x="382175" y="172761"/>
                  <a:pt x="386416" y="170623"/>
                  <a:pt x="390525" y="168275"/>
                </a:cubicBezTo>
                <a:cubicBezTo>
                  <a:pt x="406198" y="159319"/>
                  <a:pt x="394578" y="163757"/>
                  <a:pt x="412750" y="152400"/>
                </a:cubicBezTo>
                <a:cubicBezTo>
                  <a:pt x="416764" y="149892"/>
                  <a:pt x="421599" y="148801"/>
                  <a:pt x="425450" y="146050"/>
                </a:cubicBezTo>
                <a:cubicBezTo>
                  <a:pt x="429104" y="143440"/>
                  <a:pt x="431076" y="138753"/>
                  <a:pt x="434975" y="136525"/>
                </a:cubicBezTo>
                <a:cubicBezTo>
                  <a:pt x="438764" y="134360"/>
                  <a:pt x="443479" y="134549"/>
                  <a:pt x="447675" y="133350"/>
                </a:cubicBezTo>
                <a:cubicBezTo>
                  <a:pt x="450893" y="132431"/>
                  <a:pt x="453982" y="131094"/>
                  <a:pt x="457200" y="130175"/>
                </a:cubicBezTo>
                <a:cubicBezTo>
                  <a:pt x="461396" y="128976"/>
                  <a:pt x="465704" y="128199"/>
                  <a:pt x="469900" y="127000"/>
                </a:cubicBezTo>
                <a:cubicBezTo>
                  <a:pt x="473118" y="126081"/>
                  <a:pt x="476219" y="124787"/>
                  <a:pt x="479425" y="123825"/>
                </a:cubicBezTo>
                <a:cubicBezTo>
                  <a:pt x="486805" y="121611"/>
                  <a:pt x="494270" y="119689"/>
                  <a:pt x="501650" y="117475"/>
                </a:cubicBezTo>
                <a:cubicBezTo>
                  <a:pt x="504856" y="116513"/>
                  <a:pt x="507957" y="115219"/>
                  <a:pt x="511175" y="114300"/>
                </a:cubicBezTo>
                <a:cubicBezTo>
                  <a:pt x="515371" y="113101"/>
                  <a:pt x="519665" y="112273"/>
                  <a:pt x="523875" y="111125"/>
                </a:cubicBezTo>
                <a:cubicBezTo>
                  <a:pt x="531308" y="109098"/>
                  <a:pt x="538566" y="106389"/>
                  <a:pt x="546100" y="104775"/>
                </a:cubicBezTo>
                <a:cubicBezTo>
                  <a:pt x="553417" y="103207"/>
                  <a:pt x="560928" y="102738"/>
                  <a:pt x="568325" y="101600"/>
                </a:cubicBezTo>
                <a:cubicBezTo>
                  <a:pt x="574688" y="100621"/>
                  <a:pt x="581062" y="99688"/>
                  <a:pt x="587375" y="98425"/>
                </a:cubicBezTo>
                <a:cubicBezTo>
                  <a:pt x="612571" y="93386"/>
                  <a:pt x="586728" y="96999"/>
                  <a:pt x="619125" y="88900"/>
                </a:cubicBezTo>
                <a:cubicBezTo>
                  <a:pt x="627592" y="86783"/>
                  <a:pt x="635967" y="84262"/>
                  <a:pt x="644525" y="82550"/>
                </a:cubicBezTo>
                <a:cubicBezTo>
                  <a:pt x="649817" y="81492"/>
                  <a:pt x="655165" y="80684"/>
                  <a:pt x="660400" y="79375"/>
                </a:cubicBezTo>
                <a:cubicBezTo>
                  <a:pt x="663647" y="78563"/>
                  <a:pt x="666849" y="77518"/>
                  <a:pt x="669925" y="76200"/>
                </a:cubicBezTo>
                <a:cubicBezTo>
                  <a:pt x="674275" y="74336"/>
                  <a:pt x="677932" y="70462"/>
                  <a:pt x="682625" y="69850"/>
                </a:cubicBezTo>
                <a:cubicBezTo>
                  <a:pt x="702592" y="67246"/>
                  <a:pt x="722842" y="67733"/>
                  <a:pt x="742950" y="66675"/>
                </a:cubicBezTo>
                <a:cubicBezTo>
                  <a:pt x="749300" y="65617"/>
                  <a:pt x="755716" y="64897"/>
                  <a:pt x="762000" y="63500"/>
                </a:cubicBezTo>
                <a:cubicBezTo>
                  <a:pt x="765267" y="62774"/>
                  <a:pt x="768217" y="60834"/>
                  <a:pt x="771525" y="60325"/>
                </a:cubicBezTo>
                <a:cubicBezTo>
                  <a:pt x="782037" y="58708"/>
                  <a:pt x="792692" y="58208"/>
                  <a:pt x="803275" y="57150"/>
                </a:cubicBezTo>
                <a:cubicBezTo>
                  <a:pt x="825738" y="51534"/>
                  <a:pt x="806481" y="55990"/>
                  <a:pt x="835025" y="50800"/>
                </a:cubicBezTo>
                <a:cubicBezTo>
                  <a:pt x="867024" y="44982"/>
                  <a:pt x="833280" y="49828"/>
                  <a:pt x="876300" y="44450"/>
                </a:cubicBezTo>
                <a:cubicBezTo>
                  <a:pt x="879475" y="42333"/>
                  <a:pt x="882252" y="39440"/>
                  <a:pt x="885825" y="38100"/>
                </a:cubicBezTo>
                <a:cubicBezTo>
                  <a:pt x="890878" y="36205"/>
                  <a:pt x="896432" y="36096"/>
                  <a:pt x="901700" y="34925"/>
                </a:cubicBezTo>
                <a:cubicBezTo>
                  <a:pt x="939607" y="26501"/>
                  <a:pt x="882122" y="37907"/>
                  <a:pt x="933450" y="28575"/>
                </a:cubicBezTo>
                <a:cubicBezTo>
                  <a:pt x="938759" y="27610"/>
                  <a:pt x="944057" y="26571"/>
                  <a:pt x="949325" y="25400"/>
                </a:cubicBezTo>
                <a:cubicBezTo>
                  <a:pt x="953585" y="24453"/>
                  <a:pt x="957705" y="22842"/>
                  <a:pt x="962025" y="22225"/>
                </a:cubicBezTo>
                <a:cubicBezTo>
                  <a:pt x="979959" y="19663"/>
                  <a:pt x="998008" y="17992"/>
                  <a:pt x="1016000" y="15875"/>
                </a:cubicBezTo>
                <a:cubicBezTo>
                  <a:pt x="1030177" y="11149"/>
                  <a:pt x="1027684" y="11349"/>
                  <a:pt x="1047750" y="9525"/>
                </a:cubicBezTo>
                <a:lnTo>
                  <a:pt x="1165225" y="0"/>
                </a:lnTo>
                <a:cubicBezTo>
                  <a:pt x="1238250" y="1058"/>
                  <a:pt x="1311320" y="404"/>
                  <a:pt x="1384300" y="3175"/>
                </a:cubicBezTo>
                <a:cubicBezTo>
                  <a:pt x="1408672" y="4101"/>
                  <a:pt x="1409116" y="7998"/>
                  <a:pt x="1425575" y="12700"/>
                </a:cubicBezTo>
                <a:cubicBezTo>
                  <a:pt x="1429771" y="13899"/>
                  <a:pt x="1434042" y="14817"/>
                  <a:pt x="1438275" y="15875"/>
                </a:cubicBezTo>
                <a:cubicBezTo>
                  <a:pt x="1441450" y="19050"/>
                  <a:pt x="1443492" y="24133"/>
                  <a:pt x="1447800" y="25400"/>
                </a:cubicBezTo>
                <a:cubicBezTo>
                  <a:pt x="1462159" y="29623"/>
                  <a:pt x="1492250" y="31750"/>
                  <a:pt x="1492250" y="31750"/>
                </a:cubicBezTo>
                <a:cubicBezTo>
                  <a:pt x="1495425" y="32808"/>
                  <a:pt x="1498782" y="33428"/>
                  <a:pt x="1501775" y="34925"/>
                </a:cubicBezTo>
                <a:cubicBezTo>
                  <a:pt x="1505188" y="36632"/>
                  <a:pt x="1507793" y="39772"/>
                  <a:pt x="1511300" y="41275"/>
                </a:cubicBezTo>
                <a:cubicBezTo>
                  <a:pt x="1515311" y="42994"/>
                  <a:pt x="1519804" y="43251"/>
                  <a:pt x="1524000" y="44450"/>
                </a:cubicBezTo>
                <a:cubicBezTo>
                  <a:pt x="1527218" y="45369"/>
                  <a:pt x="1530296" y="46744"/>
                  <a:pt x="1533525" y="47625"/>
                </a:cubicBezTo>
                <a:cubicBezTo>
                  <a:pt x="1541945" y="49921"/>
                  <a:pt x="1558925" y="53975"/>
                  <a:pt x="1558925" y="53975"/>
                </a:cubicBezTo>
                <a:cubicBezTo>
                  <a:pt x="1581373" y="68940"/>
                  <a:pt x="1553583" y="50159"/>
                  <a:pt x="1581150" y="69850"/>
                </a:cubicBezTo>
                <a:cubicBezTo>
                  <a:pt x="1584255" y="72068"/>
                  <a:pt x="1587262" y="74493"/>
                  <a:pt x="1590675" y="76200"/>
                </a:cubicBezTo>
                <a:cubicBezTo>
                  <a:pt x="1595773" y="78749"/>
                  <a:pt x="1601342" y="80235"/>
                  <a:pt x="1606550" y="82550"/>
                </a:cubicBezTo>
                <a:cubicBezTo>
                  <a:pt x="1629009" y="92532"/>
                  <a:pt x="1609243" y="85838"/>
                  <a:pt x="1635125" y="95250"/>
                </a:cubicBezTo>
                <a:cubicBezTo>
                  <a:pt x="1650502" y="100842"/>
                  <a:pt x="1653960" y="100201"/>
                  <a:pt x="1666875" y="107950"/>
                </a:cubicBezTo>
                <a:lnTo>
                  <a:pt x="1695450" y="127000"/>
                </a:lnTo>
                <a:cubicBezTo>
                  <a:pt x="1705016" y="133377"/>
                  <a:pt x="1706396" y="134866"/>
                  <a:pt x="1717675" y="139700"/>
                </a:cubicBezTo>
                <a:cubicBezTo>
                  <a:pt x="1750429" y="153738"/>
                  <a:pt x="1693742" y="126203"/>
                  <a:pt x="1743075" y="149225"/>
                </a:cubicBezTo>
                <a:cubicBezTo>
                  <a:pt x="1778112" y="165576"/>
                  <a:pt x="1764711" y="161704"/>
                  <a:pt x="1790700" y="171450"/>
                </a:cubicBezTo>
                <a:cubicBezTo>
                  <a:pt x="1807457" y="177734"/>
                  <a:pt x="1794010" y="171157"/>
                  <a:pt x="1816100" y="180975"/>
                </a:cubicBezTo>
                <a:cubicBezTo>
                  <a:pt x="1820425" y="182897"/>
                  <a:pt x="1824949" y="184574"/>
                  <a:pt x="1828800" y="187325"/>
                </a:cubicBezTo>
                <a:cubicBezTo>
                  <a:pt x="1832454" y="189935"/>
                  <a:pt x="1834781" y="194093"/>
                  <a:pt x="1838325" y="196850"/>
                </a:cubicBezTo>
                <a:cubicBezTo>
                  <a:pt x="1844349" y="201535"/>
                  <a:pt x="1851979" y="204154"/>
                  <a:pt x="1857375" y="209550"/>
                </a:cubicBezTo>
                <a:cubicBezTo>
                  <a:pt x="1860550" y="212725"/>
                  <a:pt x="1863246" y="216465"/>
                  <a:pt x="1866900" y="219075"/>
                </a:cubicBezTo>
                <a:cubicBezTo>
                  <a:pt x="1870751" y="221826"/>
                  <a:pt x="1875491" y="223077"/>
                  <a:pt x="1879600" y="225425"/>
                </a:cubicBezTo>
                <a:cubicBezTo>
                  <a:pt x="1882913" y="227318"/>
                  <a:pt x="1885950" y="229658"/>
                  <a:pt x="1889125" y="231775"/>
                </a:cubicBezTo>
                <a:cubicBezTo>
                  <a:pt x="1902590" y="251973"/>
                  <a:pt x="1887243" y="233175"/>
                  <a:pt x="1905000" y="244475"/>
                </a:cubicBezTo>
                <a:cubicBezTo>
                  <a:pt x="1939925" y="266700"/>
                  <a:pt x="1919288" y="257175"/>
                  <a:pt x="1943100" y="273050"/>
                </a:cubicBezTo>
                <a:cubicBezTo>
                  <a:pt x="1949450" y="277283"/>
                  <a:pt x="1957571" y="279645"/>
                  <a:pt x="1962150" y="285750"/>
                </a:cubicBezTo>
                <a:cubicBezTo>
                  <a:pt x="1974515" y="302236"/>
                  <a:pt x="1966942" y="296083"/>
                  <a:pt x="1984375" y="304800"/>
                </a:cubicBezTo>
                <a:cubicBezTo>
                  <a:pt x="1988008" y="315698"/>
                  <a:pt x="1987464" y="317414"/>
                  <a:pt x="1997075" y="327025"/>
                </a:cubicBezTo>
                <a:cubicBezTo>
                  <a:pt x="1999773" y="329723"/>
                  <a:pt x="2003764" y="330822"/>
                  <a:pt x="2006600" y="333375"/>
                </a:cubicBezTo>
                <a:cubicBezTo>
                  <a:pt x="2014387" y="340384"/>
                  <a:pt x="2020108" y="349788"/>
                  <a:pt x="2028825" y="355600"/>
                </a:cubicBezTo>
                <a:cubicBezTo>
                  <a:pt x="2032000" y="357717"/>
                  <a:pt x="2035498" y="359415"/>
                  <a:pt x="2038350" y="361950"/>
                </a:cubicBezTo>
                <a:cubicBezTo>
                  <a:pt x="2045062" y="367916"/>
                  <a:pt x="2052012" y="373816"/>
                  <a:pt x="2057400" y="381000"/>
                </a:cubicBezTo>
                <a:cubicBezTo>
                  <a:pt x="2060575" y="385233"/>
                  <a:pt x="2063849" y="389394"/>
                  <a:pt x="2066925" y="393700"/>
                </a:cubicBezTo>
                <a:cubicBezTo>
                  <a:pt x="2069143" y="396805"/>
                  <a:pt x="2070577" y="400527"/>
                  <a:pt x="2073275" y="403225"/>
                </a:cubicBezTo>
                <a:cubicBezTo>
                  <a:pt x="2075973" y="405923"/>
                  <a:pt x="2079625" y="407458"/>
                  <a:pt x="2082800" y="409575"/>
                </a:cubicBezTo>
                <a:cubicBezTo>
                  <a:pt x="2084917" y="412750"/>
                  <a:pt x="2086452" y="416402"/>
                  <a:pt x="2089150" y="419100"/>
                </a:cubicBezTo>
                <a:cubicBezTo>
                  <a:pt x="2093088" y="423038"/>
                  <a:pt x="2105967" y="431369"/>
                  <a:pt x="2111375" y="434975"/>
                </a:cubicBezTo>
                <a:cubicBezTo>
                  <a:pt x="2114906" y="445567"/>
                  <a:pt x="2117061" y="453530"/>
                  <a:pt x="2124075" y="463550"/>
                </a:cubicBezTo>
                <a:cubicBezTo>
                  <a:pt x="2127508" y="468455"/>
                  <a:pt x="2133183" y="471461"/>
                  <a:pt x="2136775" y="476250"/>
                </a:cubicBezTo>
                <a:cubicBezTo>
                  <a:pt x="2139615" y="480036"/>
                  <a:pt x="2140095" y="485314"/>
                  <a:pt x="2143125" y="488950"/>
                </a:cubicBezTo>
                <a:cubicBezTo>
                  <a:pt x="2145568" y="491881"/>
                  <a:pt x="2149719" y="492857"/>
                  <a:pt x="2152650" y="495300"/>
                </a:cubicBezTo>
                <a:cubicBezTo>
                  <a:pt x="2156099" y="498175"/>
                  <a:pt x="2159418" y="501281"/>
                  <a:pt x="2162175" y="504825"/>
                </a:cubicBezTo>
                <a:cubicBezTo>
                  <a:pt x="2166860" y="510849"/>
                  <a:pt x="2169479" y="518479"/>
                  <a:pt x="2174875" y="523875"/>
                </a:cubicBezTo>
                <a:cubicBezTo>
                  <a:pt x="2178050" y="527050"/>
                  <a:pt x="2181643" y="529856"/>
                  <a:pt x="2184400" y="533400"/>
                </a:cubicBezTo>
                <a:cubicBezTo>
                  <a:pt x="2189085" y="539424"/>
                  <a:pt x="2192867" y="546100"/>
                  <a:pt x="2197100" y="552450"/>
                </a:cubicBezTo>
                <a:cubicBezTo>
                  <a:pt x="2199217" y="555625"/>
                  <a:pt x="2202243" y="558355"/>
                  <a:pt x="2203450" y="561975"/>
                </a:cubicBezTo>
                <a:cubicBezTo>
                  <a:pt x="2207572" y="574340"/>
                  <a:pt x="2204258" y="569133"/>
                  <a:pt x="2212975" y="57785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024440" y="1535229"/>
            <a:ext cx="1481137" cy="1847850"/>
          </a:xfrm>
          <a:custGeom>
            <a:avLst/>
            <a:gdLst>
              <a:gd name="connsiteX0" fmla="*/ 0 w 1481137"/>
              <a:gd name="connsiteY0" fmla="*/ 452438 h 1847850"/>
              <a:gd name="connsiteX1" fmla="*/ 33337 w 1481137"/>
              <a:gd name="connsiteY1" fmla="*/ 404813 h 1847850"/>
              <a:gd name="connsiteX2" fmla="*/ 47625 w 1481137"/>
              <a:gd name="connsiteY2" fmla="*/ 390525 h 1847850"/>
              <a:gd name="connsiteX3" fmla="*/ 57150 w 1481137"/>
              <a:gd name="connsiteY3" fmla="*/ 376238 h 1847850"/>
              <a:gd name="connsiteX4" fmla="*/ 85725 w 1481137"/>
              <a:gd name="connsiteY4" fmla="*/ 347663 h 1847850"/>
              <a:gd name="connsiteX5" fmla="*/ 100012 w 1481137"/>
              <a:gd name="connsiteY5" fmla="*/ 328613 h 1847850"/>
              <a:gd name="connsiteX6" fmla="*/ 114300 w 1481137"/>
              <a:gd name="connsiteY6" fmla="*/ 319088 h 1847850"/>
              <a:gd name="connsiteX7" fmla="*/ 147637 w 1481137"/>
              <a:gd name="connsiteY7" fmla="*/ 285750 h 1847850"/>
              <a:gd name="connsiteX8" fmla="*/ 161925 w 1481137"/>
              <a:gd name="connsiteY8" fmla="*/ 271463 h 1847850"/>
              <a:gd name="connsiteX9" fmla="*/ 176212 w 1481137"/>
              <a:gd name="connsiteY9" fmla="*/ 252413 h 1847850"/>
              <a:gd name="connsiteX10" fmla="*/ 195262 w 1481137"/>
              <a:gd name="connsiteY10" fmla="*/ 228600 h 1847850"/>
              <a:gd name="connsiteX11" fmla="*/ 204787 w 1481137"/>
              <a:gd name="connsiteY11" fmla="*/ 214313 h 1847850"/>
              <a:gd name="connsiteX12" fmla="*/ 223837 w 1481137"/>
              <a:gd name="connsiteY12" fmla="*/ 195263 h 1847850"/>
              <a:gd name="connsiteX13" fmla="*/ 233362 w 1481137"/>
              <a:gd name="connsiteY13" fmla="*/ 176213 h 1847850"/>
              <a:gd name="connsiteX14" fmla="*/ 247650 w 1481137"/>
              <a:gd name="connsiteY14" fmla="*/ 166688 h 1847850"/>
              <a:gd name="connsiteX15" fmla="*/ 276225 w 1481137"/>
              <a:gd name="connsiteY15" fmla="*/ 147638 h 1847850"/>
              <a:gd name="connsiteX16" fmla="*/ 285750 w 1481137"/>
              <a:gd name="connsiteY16" fmla="*/ 133350 h 1847850"/>
              <a:gd name="connsiteX17" fmla="*/ 300037 w 1481137"/>
              <a:gd name="connsiteY17" fmla="*/ 128588 h 1847850"/>
              <a:gd name="connsiteX18" fmla="*/ 328612 w 1481137"/>
              <a:gd name="connsiteY18" fmla="*/ 109538 h 1847850"/>
              <a:gd name="connsiteX19" fmla="*/ 328612 w 1481137"/>
              <a:gd name="connsiteY19" fmla="*/ 109538 h 1847850"/>
              <a:gd name="connsiteX20" fmla="*/ 357187 w 1481137"/>
              <a:gd name="connsiteY20" fmla="*/ 85725 h 1847850"/>
              <a:gd name="connsiteX21" fmla="*/ 400050 w 1481137"/>
              <a:gd name="connsiteY21" fmla="*/ 52388 h 1847850"/>
              <a:gd name="connsiteX22" fmla="*/ 414337 w 1481137"/>
              <a:gd name="connsiteY22" fmla="*/ 42863 h 1847850"/>
              <a:gd name="connsiteX23" fmla="*/ 428625 w 1481137"/>
              <a:gd name="connsiteY23" fmla="*/ 38100 h 1847850"/>
              <a:gd name="connsiteX24" fmla="*/ 442912 w 1481137"/>
              <a:gd name="connsiteY24" fmla="*/ 28575 h 1847850"/>
              <a:gd name="connsiteX25" fmla="*/ 481012 w 1481137"/>
              <a:gd name="connsiteY25" fmla="*/ 19050 h 1847850"/>
              <a:gd name="connsiteX26" fmla="*/ 495300 w 1481137"/>
              <a:gd name="connsiteY26" fmla="*/ 14288 h 1847850"/>
              <a:gd name="connsiteX27" fmla="*/ 533400 w 1481137"/>
              <a:gd name="connsiteY27" fmla="*/ 9525 h 1847850"/>
              <a:gd name="connsiteX28" fmla="*/ 585787 w 1481137"/>
              <a:gd name="connsiteY28" fmla="*/ 0 h 1847850"/>
              <a:gd name="connsiteX29" fmla="*/ 885825 w 1481137"/>
              <a:gd name="connsiteY29" fmla="*/ 4763 h 1847850"/>
              <a:gd name="connsiteX30" fmla="*/ 976312 w 1481137"/>
              <a:gd name="connsiteY30" fmla="*/ 23813 h 1847850"/>
              <a:gd name="connsiteX31" fmla="*/ 1014412 w 1481137"/>
              <a:gd name="connsiteY31" fmla="*/ 38100 h 1847850"/>
              <a:gd name="connsiteX32" fmla="*/ 1052512 w 1481137"/>
              <a:gd name="connsiteY32" fmla="*/ 52388 h 1847850"/>
              <a:gd name="connsiteX33" fmla="*/ 1095375 w 1481137"/>
              <a:gd name="connsiteY33" fmla="*/ 66675 h 1847850"/>
              <a:gd name="connsiteX34" fmla="*/ 1147762 w 1481137"/>
              <a:gd name="connsiteY34" fmla="*/ 80963 h 1847850"/>
              <a:gd name="connsiteX35" fmla="*/ 1162050 w 1481137"/>
              <a:gd name="connsiteY35" fmla="*/ 85725 h 1847850"/>
              <a:gd name="connsiteX36" fmla="*/ 1195387 w 1481137"/>
              <a:gd name="connsiteY36" fmla="*/ 100013 h 1847850"/>
              <a:gd name="connsiteX37" fmla="*/ 1214437 w 1481137"/>
              <a:gd name="connsiteY37" fmla="*/ 104775 h 1847850"/>
              <a:gd name="connsiteX38" fmla="*/ 1228725 w 1481137"/>
              <a:gd name="connsiteY38" fmla="*/ 109538 h 1847850"/>
              <a:gd name="connsiteX39" fmla="*/ 1262062 w 1481137"/>
              <a:gd name="connsiteY39" fmla="*/ 119063 h 1847850"/>
              <a:gd name="connsiteX40" fmla="*/ 1300162 w 1481137"/>
              <a:gd name="connsiteY40" fmla="*/ 133350 h 1847850"/>
              <a:gd name="connsiteX41" fmla="*/ 1314450 w 1481137"/>
              <a:gd name="connsiteY41" fmla="*/ 142875 h 1847850"/>
              <a:gd name="connsiteX42" fmla="*/ 1328737 w 1481137"/>
              <a:gd name="connsiteY42" fmla="*/ 147638 h 1847850"/>
              <a:gd name="connsiteX43" fmla="*/ 1347787 w 1481137"/>
              <a:gd name="connsiteY43" fmla="*/ 176213 h 1847850"/>
              <a:gd name="connsiteX44" fmla="*/ 1362075 w 1481137"/>
              <a:gd name="connsiteY44" fmla="*/ 223838 h 1847850"/>
              <a:gd name="connsiteX45" fmla="*/ 1371600 w 1481137"/>
              <a:gd name="connsiteY45" fmla="*/ 238125 h 1847850"/>
              <a:gd name="connsiteX46" fmla="*/ 1376362 w 1481137"/>
              <a:gd name="connsiteY46" fmla="*/ 257175 h 1847850"/>
              <a:gd name="connsiteX47" fmla="*/ 1390650 w 1481137"/>
              <a:gd name="connsiteY47" fmla="*/ 290513 h 1847850"/>
              <a:gd name="connsiteX48" fmla="*/ 1395412 w 1481137"/>
              <a:gd name="connsiteY48" fmla="*/ 309563 h 1847850"/>
              <a:gd name="connsiteX49" fmla="*/ 1400175 w 1481137"/>
              <a:gd name="connsiteY49" fmla="*/ 333375 h 1847850"/>
              <a:gd name="connsiteX50" fmla="*/ 1409700 w 1481137"/>
              <a:gd name="connsiteY50" fmla="*/ 361950 h 1847850"/>
              <a:gd name="connsiteX51" fmla="*/ 1428750 w 1481137"/>
              <a:gd name="connsiteY51" fmla="*/ 395288 h 1847850"/>
              <a:gd name="connsiteX52" fmla="*/ 1447800 w 1481137"/>
              <a:gd name="connsiteY52" fmla="*/ 442913 h 1847850"/>
              <a:gd name="connsiteX53" fmla="*/ 1457325 w 1481137"/>
              <a:gd name="connsiteY53" fmla="*/ 476250 h 1847850"/>
              <a:gd name="connsiteX54" fmla="*/ 1462087 w 1481137"/>
              <a:gd name="connsiteY54" fmla="*/ 495300 h 1847850"/>
              <a:gd name="connsiteX55" fmla="*/ 1466850 w 1481137"/>
              <a:gd name="connsiteY55" fmla="*/ 509588 h 1847850"/>
              <a:gd name="connsiteX56" fmla="*/ 1481137 w 1481137"/>
              <a:gd name="connsiteY56" fmla="*/ 547688 h 1847850"/>
              <a:gd name="connsiteX57" fmla="*/ 1476375 w 1481137"/>
              <a:gd name="connsiteY57" fmla="*/ 966788 h 1847850"/>
              <a:gd name="connsiteX58" fmla="*/ 1466850 w 1481137"/>
              <a:gd name="connsiteY58" fmla="*/ 1028700 h 1847850"/>
              <a:gd name="connsiteX59" fmla="*/ 1457325 w 1481137"/>
              <a:gd name="connsiteY59" fmla="*/ 1057275 h 1847850"/>
              <a:gd name="connsiteX60" fmla="*/ 1452562 w 1481137"/>
              <a:gd name="connsiteY60" fmla="*/ 1071563 h 1847850"/>
              <a:gd name="connsiteX61" fmla="*/ 1447800 w 1481137"/>
              <a:gd name="connsiteY61" fmla="*/ 1114425 h 1847850"/>
              <a:gd name="connsiteX62" fmla="*/ 1438275 w 1481137"/>
              <a:gd name="connsiteY62" fmla="*/ 1143000 h 1847850"/>
              <a:gd name="connsiteX63" fmla="*/ 1414462 w 1481137"/>
              <a:gd name="connsiteY63" fmla="*/ 1176338 h 1847850"/>
              <a:gd name="connsiteX64" fmla="*/ 1395412 w 1481137"/>
              <a:gd name="connsiteY64" fmla="*/ 1219200 h 1847850"/>
              <a:gd name="connsiteX65" fmla="*/ 1376362 w 1481137"/>
              <a:gd name="connsiteY65" fmla="*/ 1247775 h 1847850"/>
              <a:gd name="connsiteX66" fmla="*/ 1371600 w 1481137"/>
              <a:gd name="connsiteY66" fmla="*/ 1262063 h 1847850"/>
              <a:gd name="connsiteX67" fmla="*/ 1357312 w 1481137"/>
              <a:gd name="connsiteY67" fmla="*/ 1281113 h 1847850"/>
              <a:gd name="connsiteX68" fmla="*/ 1347787 w 1481137"/>
              <a:gd name="connsiteY68" fmla="*/ 1295400 h 1847850"/>
              <a:gd name="connsiteX69" fmla="*/ 1333500 w 1481137"/>
              <a:gd name="connsiteY69" fmla="*/ 1309688 h 1847850"/>
              <a:gd name="connsiteX70" fmla="*/ 1319212 w 1481137"/>
              <a:gd name="connsiteY70" fmla="*/ 1328738 h 1847850"/>
              <a:gd name="connsiteX71" fmla="*/ 1285875 w 1481137"/>
              <a:gd name="connsiteY71" fmla="*/ 1371600 h 1847850"/>
              <a:gd name="connsiteX72" fmla="*/ 1262062 w 1481137"/>
              <a:gd name="connsiteY72" fmla="*/ 1400175 h 1847850"/>
              <a:gd name="connsiteX73" fmla="*/ 1252537 w 1481137"/>
              <a:gd name="connsiteY73" fmla="*/ 1414463 h 1847850"/>
              <a:gd name="connsiteX74" fmla="*/ 1223962 w 1481137"/>
              <a:gd name="connsiteY74" fmla="*/ 1443038 h 1847850"/>
              <a:gd name="connsiteX75" fmla="*/ 1209675 w 1481137"/>
              <a:gd name="connsiteY75" fmla="*/ 1457325 h 1847850"/>
              <a:gd name="connsiteX76" fmla="*/ 1190625 w 1481137"/>
              <a:gd name="connsiteY76" fmla="*/ 1466850 h 1847850"/>
              <a:gd name="connsiteX77" fmla="*/ 1162050 w 1481137"/>
              <a:gd name="connsiteY77" fmla="*/ 1490663 h 1847850"/>
              <a:gd name="connsiteX78" fmla="*/ 1147762 w 1481137"/>
              <a:gd name="connsiteY78" fmla="*/ 1495425 h 1847850"/>
              <a:gd name="connsiteX79" fmla="*/ 1133475 w 1481137"/>
              <a:gd name="connsiteY79" fmla="*/ 1504950 h 1847850"/>
              <a:gd name="connsiteX80" fmla="*/ 1114425 w 1481137"/>
              <a:gd name="connsiteY80" fmla="*/ 1514475 h 1847850"/>
              <a:gd name="connsiteX81" fmla="*/ 1100137 w 1481137"/>
              <a:gd name="connsiteY81" fmla="*/ 1528763 h 1847850"/>
              <a:gd name="connsiteX82" fmla="*/ 1066800 w 1481137"/>
              <a:gd name="connsiteY82" fmla="*/ 1547813 h 1847850"/>
              <a:gd name="connsiteX83" fmla="*/ 1047750 w 1481137"/>
              <a:gd name="connsiteY83" fmla="*/ 1562100 h 1847850"/>
              <a:gd name="connsiteX84" fmla="*/ 1033462 w 1481137"/>
              <a:gd name="connsiteY84" fmla="*/ 1571625 h 1847850"/>
              <a:gd name="connsiteX85" fmla="*/ 1014412 w 1481137"/>
              <a:gd name="connsiteY85" fmla="*/ 1585913 h 1847850"/>
              <a:gd name="connsiteX86" fmla="*/ 971550 w 1481137"/>
              <a:gd name="connsiteY86" fmla="*/ 1614488 h 1847850"/>
              <a:gd name="connsiteX87" fmla="*/ 942975 w 1481137"/>
              <a:gd name="connsiteY87" fmla="*/ 1633538 h 1847850"/>
              <a:gd name="connsiteX88" fmla="*/ 909637 w 1481137"/>
              <a:gd name="connsiteY88" fmla="*/ 1662113 h 1847850"/>
              <a:gd name="connsiteX89" fmla="*/ 895350 w 1481137"/>
              <a:gd name="connsiteY89" fmla="*/ 1666875 h 1847850"/>
              <a:gd name="connsiteX90" fmla="*/ 885825 w 1481137"/>
              <a:gd name="connsiteY90" fmla="*/ 1681163 h 1847850"/>
              <a:gd name="connsiteX91" fmla="*/ 866775 w 1481137"/>
              <a:gd name="connsiteY91" fmla="*/ 1690688 h 1847850"/>
              <a:gd name="connsiteX92" fmla="*/ 852487 w 1481137"/>
              <a:gd name="connsiteY92" fmla="*/ 1700213 h 1847850"/>
              <a:gd name="connsiteX93" fmla="*/ 838200 w 1481137"/>
              <a:gd name="connsiteY93" fmla="*/ 1704975 h 1847850"/>
              <a:gd name="connsiteX94" fmla="*/ 819150 w 1481137"/>
              <a:gd name="connsiteY94" fmla="*/ 1714500 h 1847850"/>
              <a:gd name="connsiteX95" fmla="*/ 790575 w 1481137"/>
              <a:gd name="connsiteY95" fmla="*/ 1738313 h 1847850"/>
              <a:gd name="connsiteX96" fmla="*/ 742950 w 1481137"/>
              <a:gd name="connsiteY96" fmla="*/ 1766888 h 1847850"/>
              <a:gd name="connsiteX97" fmla="*/ 728662 w 1481137"/>
              <a:gd name="connsiteY97" fmla="*/ 1771650 h 1847850"/>
              <a:gd name="connsiteX98" fmla="*/ 685800 w 1481137"/>
              <a:gd name="connsiteY98" fmla="*/ 1795463 h 1847850"/>
              <a:gd name="connsiteX99" fmla="*/ 671512 w 1481137"/>
              <a:gd name="connsiteY99" fmla="*/ 1800225 h 1847850"/>
              <a:gd name="connsiteX100" fmla="*/ 657225 w 1481137"/>
              <a:gd name="connsiteY100" fmla="*/ 1809750 h 1847850"/>
              <a:gd name="connsiteX101" fmla="*/ 595312 w 1481137"/>
              <a:gd name="connsiteY101" fmla="*/ 1824038 h 1847850"/>
              <a:gd name="connsiteX102" fmla="*/ 566737 w 1481137"/>
              <a:gd name="connsiteY102" fmla="*/ 1833563 h 1847850"/>
              <a:gd name="connsiteX103" fmla="*/ 552450 w 1481137"/>
              <a:gd name="connsiteY103" fmla="*/ 1838325 h 1847850"/>
              <a:gd name="connsiteX104" fmla="*/ 528637 w 1481137"/>
              <a:gd name="connsiteY104" fmla="*/ 1847850 h 1847850"/>
              <a:gd name="connsiteX105" fmla="*/ 352425 w 1481137"/>
              <a:gd name="connsiteY105" fmla="*/ 1843088 h 1847850"/>
              <a:gd name="connsiteX106" fmla="*/ 323850 w 1481137"/>
              <a:gd name="connsiteY106" fmla="*/ 1838325 h 1847850"/>
              <a:gd name="connsiteX107" fmla="*/ 304800 w 1481137"/>
              <a:gd name="connsiteY107" fmla="*/ 1828800 h 1847850"/>
              <a:gd name="connsiteX108" fmla="*/ 295275 w 1481137"/>
              <a:gd name="connsiteY108" fmla="*/ 1814513 h 1847850"/>
              <a:gd name="connsiteX109" fmla="*/ 280987 w 1481137"/>
              <a:gd name="connsiteY109" fmla="*/ 1809750 h 1847850"/>
              <a:gd name="connsiteX110" fmla="*/ 261937 w 1481137"/>
              <a:gd name="connsiteY110" fmla="*/ 1790700 h 1847850"/>
              <a:gd name="connsiteX111" fmla="*/ 242887 w 1481137"/>
              <a:gd name="connsiteY111" fmla="*/ 1762125 h 1847850"/>
              <a:gd name="connsiteX112" fmla="*/ 200025 w 1481137"/>
              <a:gd name="connsiteY112" fmla="*/ 1724025 h 1847850"/>
              <a:gd name="connsiteX113" fmla="*/ 185737 w 1481137"/>
              <a:gd name="connsiteY113" fmla="*/ 1719263 h 1847850"/>
              <a:gd name="connsiteX114" fmla="*/ 157162 w 1481137"/>
              <a:gd name="connsiteY114" fmla="*/ 1685925 h 1847850"/>
              <a:gd name="connsiteX115" fmla="*/ 128587 w 1481137"/>
              <a:gd name="connsiteY115" fmla="*/ 1657350 h 1847850"/>
              <a:gd name="connsiteX116" fmla="*/ 114300 w 1481137"/>
              <a:gd name="connsiteY116" fmla="*/ 1643063 h 1847850"/>
              <a:gd name="connsiteX117" fmla="*/ 95250 w 1481137"/>
              <a:gd name="connsiteY117" fmla="*/ 1614488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481137" h="1847850">
                <a:moveTo>
                  <a:pt x="0" y="452438"/>
                </a:moveTo>
                <a:cubicBezTo>
                  <a:pt x="8194" y="440147"/>
                  <a:pt x="22762" y="417151"/>
                  <a:pt x="33337" y="404813"/>
                </a:cubicBezTo>
                <a:cubicBezTo>
                  <a:pt x="37720" y="399699"/>
                  <a:pt x="43313" y="395699"/>
                  <a:pt x="47625" y="390525"/>
                </a:cubicBezTo>
                <a:cubicBezTo>
                  <a:pt x="51289" y="386128"/>
                  <a:pt x="53347" y="380516"/>
                  <a:pt x="57150" y="376238"/>
                </a:cubicBezTo>
                <a:cubicBezTo>
                  <a:pt x="66099" y="366170"/>
                  <a:pt x="77643" y="358439"/>
                  <a:pt x="85725" y="347663"/>
                </a:cubicBezTo>
                <a:cubicBezTo>
                  <a:pt x="90487" y="341313"/>
                  <a:pt x="94399" y="334226"/>
                  <a:pt x="100012" y="328613"/>
                </a:cubicBezTo>
                <a:cubicBezTo>
                  <a:pt x="104059" y="324566"/>
                  <a:pt x="110045" y="322917"/>
                  <a:pt x="114300" y="319088"/>
                </a:cubicBezTo>
                <a:cubicBezTo>
                  <a:pt x="125981" y="308575"/>
                  <a:pt x="136524" y="296863"/>
                  <a:pt x="147637" y="285750"/>
                </a:cubicBezTo>
                <a:cubicBezTo>
                  <a:pt x="152400" y="280987"/>
                  <a:pt x="157884" y="276851"/>
                  <a:pt x="161925" y="271463"/>
                </a:cubicBezTo>
                <a:lnTo>
                  <a:pt x="176212" y="252413"/>
                </a:lnTo>
                <a:cubicBezTo>
                  <a:pt x="185484" y="224598"/>
                  <a:pt x="173720" y="250142"/>
                  <a:pt x="195262" y="228600"/>
                </a:cubicBezTo>
                <a:cubicBezTo>
                  <a:pt x="199309" y="224553"/>
                  <a:pt x="201062" y="218659"/>
                  <a:pt x="204787" y="214313"/>
                </a:cubicBezTo>
                <a:cubicBezTo>
                  <a:pt x="210631" y="207495"/>
                  <a:pt x="218449" y="202447"/>
                  <a:pt x="223837" y="195263"/>
                </a:cubicBezTo>
                <a:cubicBezTo>
                  <a:pt x="228097" y="189583"/>
                  <a:pt x="228817" y="181667"/>
                  <a:pt x="233362" y="176213"/>
                </a:cubicBezTo>
                <a:cubicBezTo>
                  <a:pt x="237026" y="171816"/>
                  <a:pt x="243253" y="170352"/>
                  <a:pt x="247650" y="166688"/>
                </a:cubicBezTo>
                <a:cubicBezTo>
                  <a:pt x="271433" y="146868"/>
                  <a:pt x="251115" y="156007"/>
                  <a:pt x="276225" y="147638"/>
                </a:cubicBezTo>
                <a:cubicBezTo>
                  <a:pt x="279400" y="142875"/>
                  <a:pt x="281280" y="136926"/>
                  <a:pt x="285750" y="133350"/>
                </a:cubicBezTo>
                <a:cubicBezTo>
                  <a:pt x="289670" y="130214"/>
                  <a:pt x="295649" y="131026"/>
                  <a:pt x="300037" y="128588"/>
                </a:cubicBezTo>
                <a:cubicBezTo>
                  <a:pt x="310044" y="123029"/>
                  <a:pt x="319087" y="115888"/>
                  <a:pt x="328612" y="109538"/>
                </a:cubicBezTo>
                <a:lnTo>
                  <a:pt x="328612" y="109538"/>
                </a:lnTo>
                <a:cubicBezTo>
                  <a:pt x="370346" y="67804"/>
                  <a:pt x="317412" y="118870"/>
                  <a:pt x="357187" y="85725"/>
                </a:cubicBezTo>
                <a:cubicBezTo>
                  <a:pt x="401950" y="48423"/>
                  <a:pt x="327832" y="100534"/>
                  <a:pt x="400050" y="52388"/>
                </a:cubicBezTo>
                <a:cubicBezTo>
                  <a:pt x="404812" y="49213"/>
                  <a:pt x="408907" y="44673"/>
                  <a:pt x="414337" y="42863"/>
                </a:cubicBezTo>
                <a:cubicBezTo>
                  <a:pt x="419100" y="41275"/>
                  <a:pt x="424135" y="40345"/>
                  <a:pt x="428625" y="38100"/>
                </a:cubicBezTo>
                <a:cubicBezTo>
                  <a:pt x="433744" y="35540"/>
                  <a:pt x="437793" y="31135"/>
                  <a:pt x="442912" y="28575"/>
                </a:cubicBezTo>
                <a:cubicBezTo>
                  <a:pt x="453794" y="23134"/>
                  <a:pt x="470152" y="21765"/>
                  <a:pt x="481012" y="19050"/>
                </a:cubicBezTo>
                <a:cubicBezTo>
                  <a:pt x="485882" y="17832"/>
                  <a:pt x="490361" y="15186"/>
                  <a:pt x="495300" y="14288"/>
                </a:cubicBezTo>
                <a:cubicBezTo>
                  <a:pt x="507892" y="11998"/>
                  <a:pt x="520730" y="11335"/>
                  <a:pt x="533400" y="9525"/>
                </a:cubicBezTo>
                <a:cubicBezTo>
                  <a:pt x="554744" y="6476"/>
                  <a:pt x="565261" y="4106"/>
                  <a:pt x="585787" y="0"/>
                </a:cubicBezTo>
                <a:cubicBezTo>
                  <a:pt x="685800" y="1588"/>
                  <a:pt x="785882" y="711"/>
                  <a:pt x="885825" y="4763"/>
                </a:cubicBezTo>
                <a:cubicBezTo>
                  <a:pt x="890213" y="4941"/>
                  <a:pt x="965895" y="18605"/>
                  <a:pt x="976312" y="23813"/>
                </a:cubicBezTo>
                <a:cubicBezTo>
                  <a:pt x="1001216" y="36265"/>
                  <a:pt x="988474" y="31616"/>
                  <a:pt x="1014412" y="38100"/>
                </a:cubicBezTo>
                <a:cubicBezTo>
                  <a:pt x="1040116" y="55235"/>
                  <a:pt x="1016468" y="42090"/>
                  <a:pt x="1052512" y="52388"/>
                </a:cubicBezTo>
                <a:cubicBezTo>
                  <a:pt x="1066993" y="56525"/>
                  <a:pt x="1080764" y="63022"/>
                  <a:pt x="1095375" y="66675"/>
                </a:cubicBezTo>
                <a:cubicBezTo>
                  <a:pt x="1119226" y="72638"/>
                  <a:pt x="1119451" y="72470"/>
                  <a:pt x="1147762" y="80963"/>
                </a:cubicBezTo>
                <a:cubicBezTo>
                  <a:pt x="1152571" y="82406"/>
                  <a:pt x="1157436" y="83748"/>
                  <a:pt x="1162050" y="85725"/>
                </a:cubicBezTo>
                <a:cubicBezTo>
                  <a:pt x="1187445" y="96608"/>
                  <a:pt x="1173053" y="93632"/>
                  <a:pt x="1195387" y="100013"/>
                </a:cubicBezTo>
                <a:cubicBezTo>
                  <a:pt x="1201681" y="101811"/>
                  <a:pt x="1208143" y="102977"/>
                  <a:pt x="1214437" y="104775"/>
                </a:cubicBezTo>
                <a:cubicBezTo>
                  <a:pt x="1219264" y="106154"/>
                  <a:pt x="1223898" y="108159"/>
                  <a:pt x="1228725" y="109538"/>
                </a:cubicBezTo>
                <a:cubicBezTo>
                  <a:pt x="1235854" y="111575"/>
                  <a:pt x="1254444" y="115254"/>
                  <a:pt x="1262062" y="119063"/>
                </a:cubicBezTo>
                <a:cubicBezTo>
                  <a:pt x="1294760" y="135413"/>
                  <a:pt x="1254227" y="124164"/>
                  <a:pt x="1300162" y="133350"/>
                </a:cubicBezTo>
                <a:cubicBezTo>
                  <a:pt x="1304925" y="136525"/>
                  <a:pt x="1309330" y="140315"/>
                  <a:pt x="1314450" y="142875"/>
                </a:cubicBezTo>
                <a:cubicBezTo>
                  <a:pt x="1318940" y="145120"/>
                  <a:pt x="1325187" y="144088"/>
                  <a:pt x="1328737" y="147638"/>
                </a:cubicBezTo>
                <a:cubicBezTo>
                  <a:pt x="1336832" y="155733"/>
                  <a:pt x="1347787" y="176213"/>
                  <a:pt x="1347787" y="176213"/>
                </a:cubicBezTo>
                <a:cubicBezTo>
                  <a:pt x="1350449" y="186860"/>
                  <a:pt x="1357438" y="216883"/>
                  <a:pt x="1362075" y="223838"/>
                </a:cubicBezTo>
                <a:lnTo>
                  <a:pt x="1371600" y="238125"/>
                </a:lnTo>
                <a:cubicBezTo>
                  <a:pt x="1373187" y="244475"/>
                  <a:pt x="1374064" y="251046"/>
                  <a:pt x="1376362" y="257175"/>
                </a:cubicBezTo>
                <a:cubicBezTo>
                  <a:pt x="1391600" y="297812"/>
                  <a:pt x="1381189" y="257400"/>
                  <a:pt x="1390650" y="290513"/>
                </a:cubicBezTo>
                <a:cubicBezTo>
                  <a:pt x="1392448" y="296807"/>
                  <a:pt x="1393992" y="303173"/>
                  <a:pt x="1395412" y="309563"/>
                </a:cubicBezTo>
                <a:cubicBezTo>
                  <a:pt x="1397168" y="317465"/>
                  <a:pt x="1398045" y="325566"/>
                  <a:pt x="1400175" y="333375"/>
                </a:cubicBezTo>
                <a:cubicBezTo>
                  <a:pt x="1402817" y="343061"/>
                  <a:pt x="1404131" y="353596"/>
                  <a:pt x="1409700" y="361950"/>
                </a:cubicBezTo>
                <a:cubicBezTo>
                  <a:pt x="1418291" y="374837"/>
                  <a:pt x="1422708" y="380183"/>
                  <a:pt x="1428750" y="395288"/>
                </a:cubicBezTo>
                <a:cubicBezTo>
                  <a:pt x="1452290" y="454138"/>
                  <a:pt x="1425462" y="398237"/>
                  <a:pt x="1447800" y="442913"/>
                </a:cubicBezTo>
                <a:cubicBezTo>
                  <a:pt x="1462687" y="502467"/>
                  <a:pt x="1443660" y="428424"/>
                  <a:pt x="1457325" y="476250"/>
                </a:cubicBezTo>
                <a:cubicBezTo>
                  <a:pt x="1459123" y="482544"/>
                  <a:pt x="1460289" y="489006"/>
                  <a:pt x="1462087" y="495300"/>
                </a:cubicBezTo>
                <a:cubicBezTo>
                  <a:pt x="1463466" y="500127"/>
                  <a:pt x="1465632" y="504718"/>
                  <a:pt x="1466850" y="509588"/>
                </a:cubicBezTo>
                <a:cubicBezTo>
                  <a:pt x="1475089" y="542545"/>
                  <a:pt x="1465457" y="524167"/>
                  <a:pt x="1481137" y="547688"/>
                </a:cubicBezTo>
                <a:cubicBezTo>
                  <a:pt x="1479550" y="687388"/>
                  <a:pt x="1479285" y="827109"/>
                  <a:pt x="1476375" y="966788"/>
                </a:cubicBezTo>
                <a:cubicBezTo>
                  <a:pt x="1476157" y="977237"/>
                  <a:pt x="1470612" y="1014905"/>
                  <a:pt x="1466850" y="1028700"/>
                </a:cubicBezTo>
                <a:cubicBezTo>
                  <a:pt x="1464208" y="1038386"/>
                  <a:pt x="1460500" y="1047750"/>
                  <a:pt x="1457325" y="1057275"/>
                </a:cubicBezTo>
                <a:lnTo>
                  <a:pt x="1452562" y="1071563"/>
                </a:lnTo>
                <a:cubicBezTo>
                  <a:pt x="1450975" y="1085850"/>
                  <a:pt x="1450619" y="1100329"/>
                  <a:pt x="1447800" y="1114425"/>
                </a:cubicBezTo>
                <a:cubicBezTo>
                  <a:pt x="1445831" y="1124270"/>
                  <a:pt x="1443844" y="1134646"/>
                  <a:pt x="1438275" y="1143000"/>
                </a:cubicBezTo>
                <a:cubicBezTo>
                  <a:pt x="1424347" y="1163893"/>
                  <a:pt x="1432184" y="1152709"/>
                  <a:pt x="1414462" y="1176338"/>
                </a:cubicBezTo>
                <a:cubicBezTo>
                  <a:pt x="1403127" y="1210343"/>
                  <a:pt x="1410506" y="1196559"/>
                  <a:pt x="1395412" y="1219200"/>
                </a:cubicBezTo>
                <a:cubicBezTo>
                  <a:pt x="1384089" y="1253174"/>
                  <a:pt x="1400145" y="1212100"/>
                  <a:pt x="1376362" y="1247775"/>
                </a:cubicBezTo>
                <a:cubicBezTo>
                  <a:pt x="1373577" y="1251952"/>
                  <a:pt x="1374091" y="1257704"/>
                  <a:pt x="1371600" y="1262063"/>
                </a:cubicBezTo>
                <a:cubicBezTo>
                  <a:pt x="1367662" y="1268955"/>
                  <a:pt x="1361926" y="1274654"/>
                  <a:pt x="1357312" y="1281113"/>
                </a:cubicBezTo>
                <a:cubicBezTo>
                  <a:pt x="1353985" y="1285770"/>
                  <a:pt x="1351451" y="1291003"/>
                  <a:pt x="1347787" y="1295400"/>
                </a:cubicBezTo>
                <a:cubicBezTo>
                  <a:pt x="1343475" y="1300574"/>
                  <a:pt x="1337883" y="1304574"/>
                  <a:pt x="1333500" y="1309688"/>
                </a:cubicBezTo>
                <a:cubicBezTo>
                  <a:pt x="1328334" y="1315715"/>
                  <a:pt x="1323975" y="1322388"/>
                  <a:pt x="1319212" y="1328738"/>
                </a:cubicBezTo>
                <a:cubicBezTo>
                  <a:pt x="1306200" y="1367777"/>
                  <a:pt x="1328708" y="1307349"/>
                  <a:pt x="1285875" y="1371600"/>
                </a:cubicBezTo>
                <a:cubicBezTo>
                  <a:pt x="1262226" y="1407075"/>
                  <a:pt x="1292621" y="1363505"/>
                  <a:pt x="1262062" y="1400175"/>
                </a:cubicBezTo>
                <a:cubicBezTo>
                  <a:pt x="1258398" y="1404572"/>
                  <a:pt x="1256340" y="1410185"/>
                  <a:pt x="1252537" y="1414463"/>
                </a:cubicBezTo>
                <a:cubicBezTo>
                  <a:pt x="1243588" y="1424531"/>
                  <a:pt x="1233487" y="1433513"/>
                  <a:pt x="1223962" y="1443038"/>
                </a:cubicBezTo>
                <a:cubicBezTo>
                  <a:pt x="1219200" y="1447800"/>
                  <a:pt x="1215699" y="1454313"/>
                  <a:pt x="1209675" y="1457325"/>
                </a:cubicBezTo>
                <a:cubicBezTo>
                  <a:pt x="1203325" y="1460500"/>
                  <a:pt x="1196789" y="1463328"/>
                  <a:pt x="1190625" y="1466850"/>
                </a:cubicBezTo>
                <a:cubicBezTo>
                  <a:pt x="1136078" y="1498019"/>
                  <a:pt x="1221161" y="1451255"/>
                  <a:pt x="1162050" y="1490663"/>
                </a:cubicBezTo>
                <a:cubicBezTo>
                  <a:pt x="1157873" y="1493448"/>
                  <a:pt x="1152525" y="1493838"/>
                  <a:pt x="1147762" y="1495425"/>
                </a:cubicBezTo>
                <a:cubicBezTo>
                  <a:pt x="1143000" y="1498600"/>
                  <a:pt x="1138445" y="1502110"/>
                  <a:pt x="1133475" y="1504950"/>
                </a:cubicBezTo>
                <a:cubicBezTo>
                  <a:pt x="1127311" y="1508472"/>
                  <a:pt x="1120202" y="1510348"/>
                  <a:pt x="1114425" y="1514475"/>
                </a:cubicBezTo>
                <a:cubicBezTo>
                  <a:pt x="1108944" y="1518390"/>
                  <a:pt x="1105311" y="1524451"/>
                  <a:pt x="1100137" y="1528763"/>
                </a:cubicBezTo>
                <a:cubicBezTo>
                  <a:pt x="1084407" y="1541872"/>
                  <a:pt x="1085432" y="1536168"/>
                  <a:pt x="1066800" y="1547813"/>
                </a:cubicBezTo>
                <a:cubicBezTo>
                  <a:pt x="1060069" y="1552020"/>
                  <a:pt x="1054209" y="1557487"/>
                  <a:pt x="1047750" y="1562100"/>
                </a:cubicBezTo>
                <a:cubicBezTo>
                  <a:pt x="1043092" y="1565427"/>
                  <a:pt x="1038120" y="1568298"/>
                  <a:pt x="1033462" y="1571625"/>
                </a:cubicBezTo>
                <a:cubicBezTo>
                  <a:pt x="1027003" y="1576239"/>
                  <a:pt x="1020915" y="1581361"/>
                  <a:pt x="1014412" y="1585913"/>
                </a:cubicBezTo>
                <a:cubicBezTo>
                  <a:pt x="1000345" y="1595760"/>
                  <a:pt x="985837" y="1604963"/>
                  <a:pt x="971550" y="1614488"/>
                </a:cubicBezTo>
                <a:lnTo>
                  <a:pt x="942975" y="1633538"/>
                </a:lnTo>
                <a:cubicBezTo>
                  <a:pt x="931257" y="1645256"/>
                  <a:pt x="924144" y="1654860"/>
                  <a:pt x="909637" y="1662113"/>
                </a:cubicBezTo>
                <a:cubicBezTo>
                  <a:pt x="905147" y="1664358"/>
                  <a:pt x="900112" y="1665288"/>
                  <a:pt x="895350" y="1666875"/>
                </a:cubicBezTo>
                <a:cubicBezTo>
                  <a:pt x="892175" y="1671638"/>
                  <a:pt x="890222" y="1677499"/>
                  <a:pt x="885825" y="1681163"/>
                </a:cubicBezTo>
                <a:cubicBezTo>
                  <a:pt x="880371" y="1685708"/>
                  <a:pt x="872939" y="1687166"/>
                  <a:pt x="866775" y="1690688"/>
                </a:cubicBezTo>
                <a:cubicBezTo>
                  <a:pt x="861805" y="1693528"/>
                  <a:pt x="857607" y="1697653"/>
                  <a:pt x="852487" y="1700213"/>
                </a:cubicBezTo>
                <a:cubicBezTo>
                  <a:pt x="847997" y="1702458"/>
                  <a:pt x="842814" y="1702998"/>
                  <a:pt x="838200" y="1704975"/>
                </a:cubicBezTo>
                <a:cubicBezTo>
                  <a:pt x="831674" y="1707772"/>
                  <a:pt x="825314" y="1710978"/>
                  <a:pt x="819150" y="1714500"/>
                </a:cubicBezTo>
                <a:cubicBezTo>
                  <a:pt x="791655" y="1730211"/>
                  <a:pt x="817856" y="1717094"/>
                  <a:pt x="790575" y="1738313"/>
                </a:cubicBezTo>
                <a:cubicBezTo>
                  <a:pt x="776727" y="1749084"/>
                  <a:pt x="759442" y="1759820"/>
                  <a:pt x="742950" y="1766888"/>
                </a:cubicBezTo>
                <a:cubicBezTo>
                  <a:pt x="738336" y="1768865"/>
                  <a:pt x="733425" y="1770063"/>
                  <a:pt x="728662" y="1771650"/>
                </a:cubicBezTo>
                <a:cubicBezTo>
                  <a:pt x="707276" y="1793037"/>
                  <a:pt x="720764" y="1783809"/>
                  <a:pt x="685800" y="1795463"/>
                </a:cubicBezTo>
                <a:lnTo>
                  <a:pt x="671512" y="1800225"/>
                </a:lnTo>
                <a:cubicBezTo>
                  <a:pt x="666750" y="1803400"/>
                  <a:pt x="662455" y="1807425"/>
                  <a:pt x="657225" y="1809750"/>
                </a:cubicBezTo>
                <a:cubicBezTo>
                  <a:pt x="632453" y="1820760"/>
                  <a:pt x="622431" y="1820164"/>
                  <a:pt x="595312" y="1824038"/>
                </a:cubicBezTo>
                <a:lnTo>
                  <a:pt x="566737" y="1833563"/>
                </a:lnTo>
                <a:cubicBezTo>
                  <a:pt x="561975" y="1835150"/>
                  <a:pt x="557111" y="1836461"/>
                  <a:pt x="552450" y="1838325"/>
                </a:cubicBezTo>
                <a:lnTo>
                  <a:pt x="528637" y="1847850"/>
                </a:lnTo>
                <a:lnTo>
                  <a:pt x="352425" y="1843088"/>
                </a:lnTo>
                <a:cubicBezTo>
                  <a:pt x="342779" y="1842639"/>
                  <a:pt x="333099" y="1841100"/>
                  <a:pt x="323850" y="1838325"/>
                </a:cubicBezTo>
                <a:cubicBezTo>
                  <a:pt x="317050" y="1836285"/>
                  <a:pt x="311150" y="1831975"/>
                  <a:pt x="304800" y="1828800"/>
                </a:cubicBezTo>
                <a:cubicBezTo>
                  <a:pt x="301625" y="1824038"/>
                  <a:pt x="299744" y="1818089"/>
                  <a:pt x="295275" y="1814513"/>
                </a:cubicBezTo>
                <a:cubicBezTo>
                  <a:pt x="291355" y="1811377"/>
                  <a:pt x="285072" y="1812668"/>
                  <a:pt x="280987" y="1809750"/>
                </a:cubicBezTo>
                <a:cubicBezTo>
                  <a:pt x="273679" y="1804530"/>
                  <a:pt x="267547" y="1797712"/>
                  <a:pt x="261937" y="1790700"/>
                </a:cubicBezTo>
                <a:cubicBezTo>
                  <a:pt x="254786" y="1781761"/>
                  <a:pt x="250982" y="1770220"/>
                  <a:pt x="242887" y="1762125"/>
                </a:cubicBezTo>
                <a:cubicBezTo>
                  <a:pt x="230269" y="1749507"/>
                  <a:pt x="217020" y="1732522"/>
                  <a:pt x="200025" y="1724025"/>
                </a:cubicBezTo>
                <a:cubicBezTo>
                  <a:pt x="195535" y="1721780"/>
                  <a:pt x="190500" y="1720850"/>
                  <a:pt x="185737" y="1719263"/>
                </a:cubicBezTo>
                <a:cubicBezTo>
                  <a:pt x="134714" y="1668236"/>
                  <a:pt x="212171" y="1747046"/>
                  <a:pt x="157162" y="1685925"/>
                </a:cubicBezTo>
                <a:cubicBezTo>
                  <a:pt x="148151" y="1675913"/>
                  <a:pt x="138112" y="1666875"/>
                  <a:pt x="128587" y="1657350"/>
                </a:cubicBezTo>
                <a:cubicBezTo>
                  <a:pt x="123825" y="1652588"/>
                  <a:pt x="118036" y="1648667"/>
                  <a:pt x="114300" y="1643063"/>
                </a:cubicBezTo>
                <a:lnTo>
                  <a:pt x="95250" y="1614488"/>
                </a:lnTo>
              </a:path>
            </a:pathLst>
          </a:cu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958975" y="4527667"/>
            <a:ext cx="1984375" cy="1171575"/>
          </a:xfrm>
          <a:custGeom>
            <a:avLst/>
            <a:gdLst>
              <a:gd name="connsiteX0" fmla="*/ 0 w 1984375"/>
              <a:gd name="connsiteY0" fmla="*/ 688975 h 1171575"/>
              <a:gd name="connsiteX1" fmla="*/ 3175 w 1984375"/>
              <a:gd name="connsiteY1" fmla="*/ 673100 h 1171575"/>
              <a:gd name="connsiteX2" fmla="*/ 9525 w 1984375"/>
              <a:gd name="connsiteY2" fmla="*/ 663575 h 1171575"/>
              <a:gd name="connsiteX3" fmla="*/ 15875 w 1984375"/>
              <a:gd name="connsiteY3" fmla="*/ 644525 h 1171575"/>
              <a:gd name="connsiteX4" fmla="*/ 25400 w 1984375"/>
              <a:gd name="connsiteY4" fmla="*/ 606425 h 1171575"/>
              <a:gd name="connsiteX5" fmla="*/ 34925 w 1984375"/>
              <a:gd name="connsiteY5" fmla="*/ 593725 h 1171575"/>
              <a:gd name="connsiteX6" fmla="*/ 44450 w 1984375"/>
              <a:gd name="connsiteY6" fmla="*/ 571500 h 1171575"/>
              <a:gd name="connsiteX7" fmla="*/ 50800 w 1984375"/>
              <a:gd name="connsiteY7" fmla="*/ 549275 h 1171575"/>
              <a:gd name="connsiteX8" fmla="*/ 57150 w 1984375"/>
              <a:gd name="connsiteY8" fmla="*/ 539750 h 1171575"/>
              <a:gd name="connsiteX9" fmla="*/ 63500 w 1984375"/>
              <a:gd name="connsiteY9" fmla="*/ 523875 h 1171575"/>
              <a:gd name="connsiteX10" fmla="*/ 66675 w 1984375"/>
              <a:gd name="connsiteY10" fmla="*/ 511175 h 1171575"/>
              <a:gd name="connsiteX11" fmla="*/ 76200 w 1984375"/>
              <a:gd name="connsiteY11" fmla="*/ 498475 h 1171575"/>
              <a:gd name="connsiteX12" fmla="*/ 82550 w 1984375"/>
              <a:gd name="connsiteY12" fmla="*/ 485775 h 1171575"/>
              <a:gd name="connsiteX13" fmla="*/ 95250 w 1984375"/>
              <a:gd name="connsiteY13" fmla="*/ 466725 h 1171575"/>
              <a:gd name="connsiteX14" fmla="*/ 101600 w 1984375"/>
              <a:gd name="connsiteY14" fmla="*/ 454025 h 1171575"/>
              <a:gd name="connsiteX15" fmla="*/ 104775 w 1984375"/>
              <a:gd name="connsiteY15" fmla="*/ 444500 h 1171575"/>
              <a:gd name="connsiteX16" fmla="*/ 117475 w 1984375"/>
              <a:gd name="connsiteY16" fmla="*/ 428625 h 1171575"/>
              <a:gd name="connsiteX17" fmla="*/ 127000 w 1984375"/>
              <a:gd name="connsiteY17" fmla="*/ 412750 h 1171575"/>
              <a:gd name="connsiteX18" fmla="*/ 136525 w 1984375"/>
              <a:gd name="connsiteY18" fmla="*/ 403225 h 1171575"/>
              <a:gd name="connsiteX19" fmla="*/ 142875 w 1984375"/>
              <a:gd name="connsiteY19" fmla="*/ 390525 h 1171575"/>
              <a:gd name="connsiteX20" fmla="*/ 158750 w 1984375"/>
              <a:gd name="connsiteY20" fmla="*/ 368300 h 1171575"/>
              <a:gd name="connsiteX21" fmla="*/ 171450 w 1984375"/>
              <a:gd name="connsiteY21" fmla="*/ 349250 h 1171575"/>
              <a:gd name="connsiteX22" fmla="*/ 180975 w 1984375"/>
              <a:gd name="connsiteY22" fmla="*/ 333375 h 1171575"/>
              <a:gd name="connsiteX23" fmla="*/ 196850 w 1984375"/>
              <a:gd name="connsiteY23" fmla="*/ 311150 h 1171575"/>
              <a:gd name="connsiteX24" fmla="*/ 203200 w 1984375"/>
              <a:gd name="connsiteY24" fmla="*/ 301625 h 1171575"/>
              <a:gd name="connsiteX25" fmla="*/ 215900 w 1984375"/>
              <a:gd name="connsiteY25" fmla="*/ 295275 h 1171575"/>
              <a:gd name="connsiteX26" fmla="*/ 231775 w 1984375"/>
              <a:gd name="connsiteY26" fmla="*/ 276225 h 1171575"/>
              <a:gd name="connsiteX27" fmla="*/ 247650 w 1984375"/>
              <a:gd name="connsiteY27" fmla="*/ 260350 h 1171575"/>
              <a:gd name="connsiteX28" fmla="*/ 254000 w 1984375"/>
              <a:gd name="connsiteY28" fmla="*/ 250825 h 1171575"/>
              <a:gd name="connsiteX29" fmla="*/ 263525 w 1984375"/>
              <a:gd name="connsiteY29" fmla="*/ 247650 h 1171575"/>
              <a:gd name="connsiteX30" fmla="*/ 282575 w 1984375"/>
              <a:gd name="connsiteY30" fmla="*/ 238125 h 1171575"/>
              <a:gd name="connsiteX31" fmla="*/ 292100 w 1984375"/>
              <a:gd name="connsiteY31" fmla="*/ 228600 h 1171575"/>
              <a:gd name="connsiteX32" fmla="*/ 301625 w 1984375"/>
              <a:gd name="connsiteY32" fmla="*/ 222250 h 1171575"/>
              <a:gd name="connsiteX33" fmla="*/ 323850 w 1984375"/>
              <a:gd name="connsiteY33" fmla="*/ 212725 h 1171575"/>
              <a:gd name="connsiteX34" fmla="*/ 336550 w 1984375"/>
              <a:gd name="connsiteY34" fmla="*/ 209550 h 1171575"/>
              <a:gd name="connsiteX35" fmla="*/ 355600 w 1984375"/>
              <a:gd name="connsiteY35" fmla="*/ 200025 h 1171575"/>
              <a:gd name="connsiteX36" fmla="*/ 365125 w 1984375"/>
              <a:gd name="connsiteY36" fmla="*/ 193675 h 1171575"/>
              <a:gd name="connsiteX37" fmla="*/ 393700 w 1984375"/>
              <a:gd name="connsiteY37" fmla="*/ 184150 h 1171575"/>
              <a:gd name="connsiteX38" fmla="*/ 412750 w 1984375"/>
              <a:gd name="connsiteY38" fmla="*/ 177800 h 1171575"/>
              <a:gd name="connsiteX39" fmla="*/ 422275 w 1984375"/>
              <a:gd name="connsiteY39" fmla="*/ 174625 h 1171575"/>
              <a:gd name="connsiteX40" fmla="*/ 444500 w 1984375"/>
              <a:gd name="connsiteY40" fmla="*/ 171450 h 1171575"/>
              <a:gd name="connsiteX41" fmla="*/ 454025 w 1984375"/>
              <a:gd name="connsiteY41" fmla="*/ 168275 h 1171575"/>
              <a:gd name="connsiteX42" fmla="*/ 463550 w 1984375"/>
              <a:gd name="connsiteY42" fmla="*/ 161925 h 1171575"/>
              <a:gd name="connsiteX43" fmla="*/ 482600 w 1984375"/>
              <a:gd name="connsiteY43" fmla="*/ 158750 h 1171575"/>
              <a:gd name="connsiteX44" fmla="*/ 495300 w 1984375"/>
              <a:gd name="connsiteY44" fmla="*/ 152400 h 1171575"/>
              <a:gd name="connsiteX45" fmla="*/ 511175 w 1984375"/>
              <a:gd name="connsiteY45" fmla="*/ 149225 h 1171575"/>
              <a:gd name="connsiteX46" fmla="*/ 539750 w 1984375"/>
              <a:gd name="connsiteY46" fmla="*/ 136525 h 1171575"/>
              <a:gd name="connsiteX47" fmla="*/ 558800 w 1984375"/>
              <a:gd name="connsiteY47" fmla="*/ 127000 h 1171575"/>
              <a:gd name="connsiteX48" fmla="*/ 568325 w 1984375"/>
              <a:gd name="connsiteY48" fmla="*/ 120650 h 1171575"/>
              <a:gd name="connsiteX49" fmla="*/ 584200 w 1984375"/>
              <a:gd name="connsiteY49" fmla="*/ 114300 h 1171575"/>
              <a:gd name="connsiteX50" fmla="*/ 612775 w 1984375"/>
              <a:gd name="connsiteY50" fmla="*/ 98425 h 1171575"/>
              <a:gd name="connsiteX51" fmla="*/ 628650 w 1984375"/>
              <a:gd name="connsiteY51" fmla="*/ 95250 h 1171575"/>
              <a:gd name="connsiteX52" fmla="*/ 635000 w 1984375"/>
              <a:gd name="connsiteY52" fmla="*/ 85725 h 1171575"/>
              <a:gd name="connsiteX53" fmla="*/ 660400 w 1984375"/>
              <a:gd name="connsiteY53" fmla="*/ 79375 h 1171575"/>
              <a:gd name="connsiteX54" fmla="*/ 682625 w 1984375"/>
              <a:gd name="connsiteY54" fmla="*/ 69850 h 1171575"/>
              <a:gd name="connsiteX55" fmla="*/ 692150 w 1984375"/>
              <a:gd name="connsiteY55" fmla="*/ 63500 h 1171575"/>
              <a:gd name="connsiteX56" fmla="*/ 704850 w 1984375"/>
              <a:gd name="connsiteY56" fmla="*/ 57150 h 1171575"/>
              <a:gd name="connsiteX57" fmla="*/ 714375 w 1984375"/>
              <a:gd name="connsiteY57" fmla="*/ 50800 h 1171575"/>
              <a:gd name="connsiteX58" fmla="*/ 736600 w 1984375"/>
              <a:gd name="connsiteY58" fmla="*/ 44450 h 1171575"/>
              <a:gd name="connsiteX59" fmla="*/ 755650 w 1984375"/>
              <a:gd name="connsiteY59" fmla="*/ 38100 h 1171575"/>
              <a:gd name="connsiteX60" fmla="*/ 771525 w 1984375"/>
              <a:gd name="connsiteY60" fmla="*/ 34925 h 1171575"/>
              <a:gd name="connsiteX61" fmla="*/ 790575 w 1984375"/>
              <a:gd name="connsiteY61" fmla="*/ 31750 h 1171575"/>
              <a:gd name="connsiteX62" fmla="*/ 800100 w 1984375"/>
              <a:gd name="connsiteY62" fmla="*/ 28575 h 1171575"/>
              <a:gd name="connsiteX63" fmla="*/ 825500 w 1984375"/>
              <a:gd name="connsiteY63" fmla="*/ 22225 h 1171575"/>
              <a:gd name="connsiteX64" fmla="*/ 835025 w 1984375"/>
              <a:gd name="connsiteY64" fmla="*/ 19050 h 1171575"/>
              <a:gd name="connsiteX65" fmla="*/ 847725 w 1984375"/>
              <a:gd name="connsiteY65" fmla="*/ 15875 h 1171575"/>
              <a:gd name="connsiteX66" fmla="*/ 866775 w 1984375"/>
              <a:gd name="connsiteY66" fmla="*/ 9525 h 1171575"/>
              <a:gd name="connsiteX67" fmla="*/ 876300 w 1984375"/>
              <a:gd name="connsiteY67" fmla="*/ 6350 h 1171575"/>
              <a:gd name="connsiteX68" fmla="*/ 923925 w 1984375"/>
              <a:gd name="connsiteY68" fmla="*/ 0 h 1171575"/>
              <a:gd name="connsiteX69" fmla="*/ 1114425 w 1984375"/>
              <a:gd name="connsiteY69" fmla="*/ 3175 h 1171575"/>
              <a:gd name="connsiteX70" fmla="*/ 1127125 w 1984375"/>
              <a:gd name="connsiteY70" fmla="*/ 6350 h 1171575"/>
              <a:gd name="connsiteX71" fmla="*/ 1149350 w 1984375"/>
              <a:gd name="connsiteY71" fmla="*/ 12700 h 1171575"/>
              <a:gd name="connsiteX72" fmla="*/ 1174750 w 1984375"/>
              <a:gd name="connsiteY72" fmla="*/ 25400 h 1171575"/>
              <a:gd name="connsiteX73" fmla="*/ 1193800 w 1984375"/>
              <a:gd name="connsiteY73" fmla="*/ 41275 h 1171575"/>
              <a:gd name="connsiteX74" fmla="*/ 1206500 w 1984375"/>
              <a:gd name="connsiteY74" fmla="*/ 44450 h 1171575"/>
              <a:gd name="connsiteX75" fmla="*/ 1216025 w 1984375"/>
              <a:gd name="connsiteY75" fmla="*/ 53975 h 1171575"/>
              <a:gd name="connsiteX76" fmla="*/ 1222375 w 1984375"/>
              <a:gd name="connsiteY76" fmla="*/ 63500 h 1171575"/>
              <a:gd name="connsiteX77" fmla="*/ 1244600 w 1984375"/>
              <a:gd name="connsiteY77" fmla="*/ 82550 h 1171575"/>
              <a:gd name="connsiteX78" fmla="*/ 1254125 w 1984375"/>
              <a:gd name="connsiteY78" fmla="*/ 85725 h 1171575"/>
              <a:gd name="connsiteX79" fmla="*/ 1260475 w 1984375"/>
              <a:gd name="connsiteY79" fmla="*/ 95250 h 1171575"/>
              <a:gd name="connsiteX80" fmla="*/ 1273175 w 1984375"/>
              <a:gd name="connsiteY80" fmla="*/ 101600 h 1171575"/>
              <a:gd name="connsiteX81" fmla="*/ 1289050 w 1984375"/>
              <a:gd name="connsiteY81" fmla="*/ 111125 h 1171575"/>
              <a:gd name="connsiteX82" fmla="*/ 1298575 w 1984375"/>
              <a:gd name="connsiteY82" fmla="*/ 117475 h 1171575"/>
              <a:gd name="connsiteX83" fmla="*/ 1308100 w 1984375"/>
              <a:gd name="connsiteY83" fmla="*/ 127000 h 1171575"/>
              <a:gd name="connsiteX84" fmla="*/ 1320800 w 1984375"/>
              <a:gd name="connsiteY84" fmla="*/ 130175 h 1171575"/>
              <a:gd name="connsiteX85" fmla="*/ 1333500 w 1984375"/>
              <a:gd name="connsiteY85" fmla="*/ 136525 h 1171575"/>
              <a:gd name="connsiteX86" fmla="*/ 1343025 w 1984375"/>
              <a:gd name="connsiteY86" fmla="*/ 139700 h 1171575"/>
              <a:gd name="connsiteX87" fmla="*/ 1358900 w 1984375"/>
              <a:gd name="connsiteY87" fmla="*/ 146050 h 1171575"/>
              <a:gd name="connsiteX88" fmla="*/ 1384300 w 1984375"/>
              <a:gd name="connsiteY88" fmla="*/ 152400 h 1171575"/>
              <a:gd name="connsiteX89" fmla="*/ 1393825 w 1984375"/>
              <a:gd name="connsiteY89" fmla="*/ 158750 h 1171575"/>
              <a:gd name="connsiteX90" fmla="*/ 1403350 w 1984375"/>
              <a:gd name="connsiteY90" fmla="*/ 161925 h 1171575"/>
              <a:gd name="connsiteX91" fmla="*/ 1422400 w 1984375"/>
              <a:gd name="connsiteY91" fmla="*/ 174625 h 1171575"/>
              <a:gd name="connsiteX92" fmla="*/ 1435100 w 1984375"/>
              <a:gd name="connsiteY92" fmla="*/ 180975 h 1171575"/>
              <a:gd name="connsiteX93" fmla="*/ 1444625 w 1984375"/>
              <a:gd name="connsiteY93" fmla="*/ 190500 h 1171575"/>
              <a:gd name="connsiteX94" fmla="*/ 1450975 w 1984375"/>
              <a:gd name="connsiteY94" fmla="*/ 200025 h 1171575"/>
              <a:gd name="connsiteX95" fmla="*/ 1466850 w 1984375"/>
              <a:gd name="connsiteY95" fmla="*/ 203200 h 1171575"/>
              <a:gd name="connsiteX96" fmla="*/ 1476375 w 1984375"/>
              <a:gd name="connsiteY96" fmla="*/ 209550 h 1171575"/>
              <a:gd name="connsiteX97" fmla="*/ 1485900 w 1984375"/>
              <a:gd name="connsiteY97" fmla="*/ 212725 h 1171575"/>
              <a:gd name="connsiteX98" fmla="*/ 1508125 w 1984375"/>
              <a:gd name="connsiteY98" fmla="*/ 231775 h 1171575"/>
              <a:gd name="connsiteX99" fmla="*/ 1524000 w 1984375"/>
              <a:gd name="connsiteY99" fmla="*/ 238125 h 1171575"/>
              <a:gd name="connsiteX100" fmla="*/ 1536700 w 1984375"/>
              <a:gd name="connsiteY100" fmla="*/ 247650 h 1171575"/>
              <a:gd name="connsiteX101" fmla="*/ 1546225 w 1984375"/>
              <a:gd name="connsiteY101" fmla="*/ 250825 h 1171575"/>
              <a:gd name="connsiteX102" fmla="*/ 1558925 w 1984375"/>
              <a:gd name="connsiteY102" fmla="*/ 257175 h 1171575"/>
              <a:gd name="connsiteX103" fmla="*/ 1571625 w 1984375"/>
              <a:gd name="connsiteY103" fmla="*/ 260350 h 1171575"/>
              <a:gd name="connsiteX104" fmla="*/ 1584325 w 1984375"/>
              <a:gd name="connsiteY104" fmla="*/ 266700 h 1171575"/>
              <a:gd name="connsiteX105" fmla="*/ 1593850 w 1984375"/>
              <a:gd name="connsiteY105" fmla="*/ 269875 h 1171575"/>
              <a:gd name="connsiteX106" fmla="*/ 1609725 w 1984375"/>
              <a:gd name="connsiteY106" fmla="*/ 279400 h 1171575"/>
              <a:gd name="connsiteX107" fmla="*/ 1631950 w 1984375"/>
              <a:gd name="connsiteY107" fmla="*/ 288925 h 1171575"/>
              <a:gd name="connsiteX108" fmla="*/ 1654175 w 1984375"/>
              <a:gd name="connsiteY108" fmla="*/ 301625 h 1171575"/>
              <a:gd name="connsiteX109" fmla="*/ 1673225 w 1984375"/>
              <a:gd name="connsiteY109" fmla="*/ 307975 h 1171575"/>
              <a:gd name="connsiteX110" fmla="*/ 1682750 w 1984375"/>
              <a:gd name="connsiteY110" fmla="*/ 317500 h 1171575"/>
              <a:gd name="connsiteX111" fmla="*/ 1692275 w 1984375"/>
              <a:gd name="connsiteY111" fmla="*/ 320675 h 1171575"/>
              <a:gd name="connsiteX112" fmla="*/ 1698625 w 1984375"/>
              <a:gd name="connsiteY112" fmla="*/ 330200 h 1171575"/>
              <a:gd name="connsiteX113" fmla="*/ 1724025 w 1984375"/>
              <a:gd name="connsiteY113" fmla="*/ 342900 h 1171575"/>
              <a:gd name="connsiteX114" fmla="*/ 1739900 w 1984375"/>
              <a:gd name="connsiteY114" fmla="*/ 358775 h 1171575"/>
              <a:gd name="connsiteX115" fmla="*/ 1752600 w 1984375"/>
              <a:gd name="connsiteY115" fmla="*/ 371475 h 1171575"/>
              <a:gd name="connsiteX116" fmla="*/ 1765300 w 1984375"/>
              <a:gd name="connsiteY116" fmla="*/ 377825 h 1171575"/>
              <a:gd name="connsiteX117" fmla="*/ 1781175 w 1984375"/>
              <a:gd name="connsiteY117" fmla="*/ 396875 h 1171575"/>
              <a:gd name="connsiteX118" fmla="*/ 1800225 w 1984375"/>
              <a:gd name="connsiteY118" fmla="*/ 409575 h 1171575"/>
              <a:gd name="connsiteX119" fmla="*/ 1822450 w 1984375"/>
              <a:gd name="connsiteY119" fmla="*/ 425450 h 1171575"/>
              <a:gd name="connsiteX120" fmla="*/ 1828800 w 1984375"/>
              <a:gd name="connsiteY120" fmla="*/ 434975 h 1171575"/>
              <a:gd name="connsiteX121" fmla="*/ 1863725 w 1984375"/>
              <a:gd name="connsiteY121" fmla="*/ 463550 h 1171575"/>
              <a:gd name="connsiteX122" fmla="*/ 1882775 w 1984375"/>
              <a:gd name="connsiteY122" fmla="*/ 492125 h 1171575"/>
              <a:gd name="connsiteX123" fmla="*/ 1905000 w 1984375"/>
              <a:gd name="connsiteY123" fmla="*/ 514350 h 1171575"/>
              <a:gd name="connsiteX124" fmla="*/ 1920875 w 1984375"/>
              <a:gd name="connsiteY124" fmla="*/ 546100 h 1171575"/>
              <a:gd name="connsiteX125" fmla="*/ 1936750 w 1984375"/>
              <a:gd name="connsiteY125" fmla="*/ 577850 h 1171575"/>
              <a:gd name="connsiteX126" fmla="*/ 1958975 w 1984375"/>
              <a:gd name="connsiteY126" fmla="*/ 609600 h 1171575"/>
              <a:gd name="connsiteX127" fmla="*/ 1971675 w 1984375"/>
              <a:gd name="connsiteY127" fmla="*/ 641350 h 1171575"/>
              <a:gd name="connsiteX128" fmla="*/ 1974850 w 1984375"/>
              <a:gd name="connsiteY128" fmla="*/ 663575 h 1171575"/>
              <a:gd name="connsiteX129" fmla="*/ 1981200 w 1984375"/>
              <a:gd name="connsiteY129" fmla="*/ 673100 h 1171575"/>
              <a:gd name="connsiteX130" fmla="*/ 1984375 w 1984375"/>
              <a:gd name="connsiteY130" fmla="*/ 688975 h 1171575"/>
              <a:gd name="connsiteX131" fmla="*/ 1981200 w 1984375"/>
              <a:gd name="connsiteY131" fmla="*/ 790575 h 1171575"/>
              <a:gd name="connsiteX132" fmla="*/ 1978025 w 1984375"/>
              <a:gd name="connsiteY132" fmla="*/ 806450 h 1171575"/>
              <a:gd name="connsiteX133" fmla="*/ 1974850 w 1984375"/>
              <a:gd name="connsiteY133" fmla="*/ 831850 h 1171575"/>
              <a:gd name="connsiteX134" fmla="*/ 1968500 w 1984375"/>
              <a:gd name="connsiteY134" fmla="*/ 850900 h 1171575"/>
              <a:gd name="connsiteX135" fmla="*/ 1958975 w 1984375"/>
              <a:gd name="connsiteY135" fmla="*/ 892175 h 1171575"/>
              <a:gd name="connsiteX136" fmla="*/ 1955800 w 1984375"/>
              <a:gd name="connsiteY136" fmla="*/ 901700 h 1171575"/>
              <a:gd name="connsiteX137" fmla="*/ 1952625 w 1984375"/>
              <a:gd name="connsiteY137" fmla="*/ 927100 h 1171575"/>
              <a:gd name="connsiteX138" fmla="*/ 1946275 w 1984375"/>
              <a:gd name="connsiteY138" fmla="*/ 946150 h 1171575"/>
              <a:gd name="connsiteX139" fmla="*/ 1943100 w 1984375"/>
              <a:gd name="connsiteY139" fmla="*/ 984250 h 1171575"/>
              <a:gd name="connsiteX140" fmla="*/ 1939925 w 1984375"/>
              <a:gd name="connsiteY140" fmla="*/ 1006475 h 1171575"/>
              <a:gd name="connsiteX141" fmla="*/ 1936750 w 1984375"/>
              <a:gd name="connsiteY141" fmla="*/ 1038225 h 1171575"/>
              <a:gd name="connsiteX142" fmla="*/ 1933575 w 1984375"/>
              <a:gd name="connsiteY142" fmla="*/ 1171575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984375" h="1171575">
                <a:moveTo>
                  <a:pt x="0" y="688975"/>
                </a:moveTo>
                <a:cubicBezTo>
                  <a:pt x="1058" y="683683"/>
                  <a:pt x="1280" y="678153"/>
                  <a:pt x="3175" y="673100"/>
                </a:cubicBezTo>
                <a:cubicBezTo>
                  <a:pt x="4515" y="669527"/>
                  <a:pt x="7975" y="667062"/>
                  <a:pt x="9525" y="663575"/>
                </a:cubicBezTo>
                <a:cubicBezTo>
                  <a:pt x="12243" y="657458"/>
                  <a:pt x="14114" y="650983"/>
                  <a:pt x="15875" y="644525"/>
                </a:cubicBezTo>
                <a:cubicBezTo>
                  <a:pt x="19959" y="629552"/>
                  <a:pt x="18428" y="621764"/>
                  <a:pt x="25400" y="606425"/>
                </a:cubicBezTo>
                <a:cubicBezTo>
                  <a:pt x="27590" y="601608"/>
                  <a:pt x="32391" y="598371"/>
                  <a:pt x="34925" y="593725"/>
                </a:cubicBezTo>
                <a:cubicBezTo>
                  <a:pt x="38785" y="586649"/>
                  <a:pt x="41739" y="579090"/>
                  <a:pt x="44450" y="571500"/>
                </a:cubicBezTo>
                <a:cubicBezTo>
                  <a:pt x="47041" y="564244"/>
                  <a:pt x="47939" y="556429"/>
                  <a:pt x="50800" y="549275"/>
                </a:cubicBezTo>
                <a:cubicBezTo>
                  <a:pt x="52217" y="545732"/>
                  <a:pt x="55443" y="543163"/>
                  <a:pt x="57150" y="539750"/>
                </a:cubicBezTo>
                <a:cubicBezTo>
                  <a:pt x="59699" y="534652"/>
                  <a:pt x="61698" y="529282"/>
                  <a:pt x="63500" y="523875"/>
                </a:cubicBezTo>
                <a:cubicBezTo>
                  <a:pt x="64880" y="519735"/>
                  <a:pt x="64724" y="515078"/>
                  <a:pt x="66675" y="511175"/>
                </a:cubicBezTo>
                <a:cubicBezTo>
                  <a:pt x="69042" y="506442"/>
                  <a:pt x="73395" y="502962"/>
                  <a:pt x="76200" y="498475"/>
                </a:cubicBezTo>
                <a:cubicBezTo>
                  <a:pt x="78708" y="494461"/>
                  <a:pt x="80115" y="489834"/>
                  <a:pt x="82550" y="485775"/>
                </a:cubicBezTo>
                <a:cubicBezTo>
                  <a:pt x="86477" y="479231"/>
                  <a:pt x="91323" y="473269"/>
                  <a:pt x="95250" y="466725"/>
                </a:cubicBezTo>
                <a:cubicBezTo>
                  <a:pt x="97685" y="462666"/>
                  <a:pt x="99736" y="458375"/>
                  <a:pt x="101600" y="454025"/>
                </a:cubicBezTo>
                <a:cubicBezTo>
                  <a:pt x="102918" y="450949"/>
                  <a:pt x="103001" y="447338"/>
                  <a:pt x="104775" y="444500"/>
                </a:cubicBezTo>
                <a:cubicBezTo>
                  <a:pt x="108367" y="438753"/>
                  <a:pt x="113589" y="434177"/>
                  <a:pt x="117475" y="428625"/>
                </a:cubicBezTo>
                <a:cubicBezTo>
                  <a:pt x="121014" y="423569"/>
                  <a:pt x="123297" y="417687"/>
                  <a:pt x="127000" y="412750"/>
                </a:cubicBezTo>
                <a:cubicBezTo>
                  <a:pt x="129694" y="409158"/>
                  <a:pt x="133915" y="406879"/>
                  <a:pt x="136525" y="403225"/>
                </a:cubicBezTo>
                <a:cubicBezTo>
                  <a:pt x="139276" y="399374"/>
                  <a:pt x="140527" y="394634"/>
                  <a:pt x="142875" y="390525"/>
                </a:cubicBezTo>
                <a:cubicBezTo>
                  <a:pt x="146589" y="384025"/>
                  <a:pt x="154661" y="373752"/>
                  <a:pt x="158750" y="368300"/>
                </a:cubicBezTo>
                <a:cubicBezTo>
                  <a:pt x="165118" y="349197"/>
                  <a:pt x="157180" y="368276"/>
                  <a:pt x="171450" y="349250"/>
                </a:cubicBezTo>
                <a:cubicBezTo>
                  <a:pt x="175153" y="344313"/>
                  <a:pt x="177704" y="338608"/>
                  <a:pt x="180975" y="333375"/>
                </a:cubicBezTo>
                <a:cubicBezTo>
                  <a:pt x="188458" y="321403"/>
                  <a:pt x="187535" y="324190"/>
                  <a:pt x="196850" y="311150"/>
                </a:cubicBezTo>
                <a:cubicBezTo>
                  <a:pt x="199068" y="308045"/>
                  <a:pt x="200269" y="304068"/>
                  <a:pt x="203200" y="301625"/>
                </a:cubicBezTo>
                <a:cubicBezTo>
                  <a:pt x="206836" y="298595"/>
                  <a:pt x="211667" y="297392"/>
                  <a:pt x="215900" y="295275"/>
                </a:cubicBezTo>
                <a:cubicBezTo>
                  <a:pt x="231666" y="271626"/>
                  <a:pt x="211403" y="300671"/>
                  <a:pt x="231775" y="276225"/>
                </a:cubicBezTo>
                <a:cubicBezTo>
                  <a:pt x="245004" y="260350"/>
                  <a:pt x="230188" y="271992"/>
                  <a:pt x="247650" y="260350"/>
                </a:cubicBezTo>
                <a:cubicBezTo>
                  <a:pt x="249767" y="257175"/>
                  <a:pt x="251020" y="253209"/>
                  <a:pt x="254000" y="250825"/>
                </a:cubicBezTo>
                <a:cubicBezTo>
                  <a:pt x="256613" y="248734"/>
                  <a:pt x="260532" y="249147"/>
                  <a:pt x="263525" y="247650"/>
                </a:cubicBezTo>
                <a:cubicBezTo>
                  <a:pt x="288144" y="235340"/>
                  <a:pt x="258634" y="246105"/>
                  <a:pt x="282575" y="238125"/>
                </a:cubicBezTo>
                <a:cubicBezTo>
                  <a:pt x="285750" y="234950"/>
                  <a:pt x="288651" y="231475"/>
                  <a:pt x="292100" y="228600"/>
                </a:cubicBezTo>
                <a:cubicBezTo>
                  <a:pt x="295031" y="226157"/>
                  <a:pt x="298312" y="224143"/>
                  <a:pt x="301625" y="222250"/>
                </a:cubicBezTo>
                <a:cubicBezTo>
                  <a:pt x="310092" y="217412"/>
                  <a:pt x="314945" y="215269"/>
                  <a:pt x="323850" y="212725"/>
                </a:cubicBezTo>
                <a:cubicBezTo>
                  <a:pt x="328046" y="211526"/>
                  <a:pt x="332317" y="210608"/>
                  <a:pt x="336550" y="209550"/>
                </a:cubicBezTo>
                <a:cubicBezTo>
                  <a:pt x="363847" y="191352"/>
                  <a:pt x="329310" y="213170"/>
                  <a:pt x="355600" y="200025"/>
                </a:cubicBezTo>
                <a:cubicBezTo>
                  <a:pt x="359013" y="198318"/>
                  <a:pt x="361712" y="195382"/>
                  <a:pt x="365125" y="193675"/>
                </a:cubicBezTo>
                <a:cubicBezTo>
                  <a:pt x="381041" y="185717"/>
                  <a:pt x="378542" y="188697"/>
                  <a:pt x="393700" y="184150"/>
                </a:cubicBezTo>
                <a:cubicBezTo>
                  <a:pt x="400111" y="182227"/>
                  <a:pt x="406400" y="179917"/>
                  <a:pt x="412750" y="177800"/>
                </a:cubicBezTo>
                <a:cubicBezTo>
                  <a:pt x="415925" y="176742"/>
                  <a:pt x="418962" y="175098"/>
                  <a:pt x="422275" y="174625"/>
                </a:cubicBezTo>
                <a:lnTo>
                  <a:pt x="444500" y="171450"/>
                </a:lnTo>
                <a:cubicBezTo>
                  <a:pt x="447675" y="170392"/>
                  <a:pt x="451032" y="169772"/>
                  <a:pt x="454025" y="168275"/>
                </a:cubicBezTo>
                <a:cubicBezTo>
                  <a:pt x="457438" y="166568"/>
                  <a:pt x="459930" y="163132"/>
                  <a:pt x="463550" y="161925"/>
                </a:cubicBezTo>
                <a:cubicBezTo>
                  <a:pt x="469657" y="159889"/>
                  <a:pt x="476250" y="159808"/>
                  <a:pt x="482600" y="158750"/>
                </a:cubicBezTo>
                <a:cubicBezTo>
                  <a:pt x="486833" y="156633"/>
                  <a:pt x="490810" y="153897"/>
                  <a:pt x="495300" y="152400"/>
                </a:cubicBezTo>
                <a:cubicBezTo>
                  <a:pt x="500420" y="150693"/>
                  <a:pt x="506348" y="151638"/>
                  <a:pt x="511175" y="149225"/>
                </a:cubicBezTo>
                <a:cubicBezTo>
                  <a:pt x="546368" y="131629"/>
                  <a:pt x="485997" y="145484"/>
                  <a:pt x="539750" y="136525"/>
                </a:cubicBezTo>
                <a:cubicBezTo>
                  <a:pt x="567047" y="118327"/>
                  <a:pt x="532510" y="140145"/>
                  <a:pt x="558800" y="127000"/>
                </a:cubicBezTo>
                <a:cubicBezTo>
                  <a:pt x="562213" y="125293"/>
                  <a:pt x="564912" y="122357"/>
                  <a:pt x="568325" y="120650"/>
                </a:cubicBezTo>
                <a:cubicBezTo>
                  <a:pt x="573423" y="118101"/>
                  <a:pt x="579197" y="117029"/>
                  <a:pt x="584200" y="114300"/>
                </a:cubicBezTo>
                <a:cubicBezTo>
                  <a:pt x="604210" y="103386"/>
                  <a:pt x="596810" y="102416"/>
                  <a:pt x="612775" y="98425"/>
                </a:cubicBezTo>
                <a:cubicBezTo>
                  <a:pt x="618010" y="97116"/>
                  <a:pt x="623358" y="96308"/>
                  <a:pt x="628650" y="95250"/>
                </a:cubicBezTo>
                <a:cubicBezTo>
                  <a:pt x="630767" y="92075"/>
                  <a:pt x="631587" y="87432"/>
                  <a:pt x="635000" y="85725"/>
                </a:cubicBezTo>
                <a:cubicBezTo>
                  <a:pt x="642806" y="81822"/>
                  <a:pt x="660400" y="79375"/>
                  <a:pt x="660400" y="79375"/>
                </a:cubicBezTo>
                <a:cubicBezTo>
                  <a:pt x="684313" y="63433"/>
                  <a:pt x="653922" y="82151"/>
                  <a:pt x="682625" y="69850"/>
                </a:cubicBezTo>
                <a:cubicBezTo>
                  <a:pt x="686132" y="68347"/>
                  <a:pt x="688837" y="65393"/>
                  <a:pt x="692150" y="63500"/>
                </a:cubicBezTo>
                <a:cubicBezTo>
                  <a:pt x="696259" y="61152"/>
                  <a:pt x="700741" y="59498"/>
                  <a:pt x="704850" y="57150"/>
                </a:cubicBezTo>
                <a:cubicBezTo>
                  <a:pt x="708163" y="55257"/>
                  <a:pt x="710832" y="52217"/>
                  <a:pt x="714375" y="50800"/>
                </a:cubicBezTo>
                <a:cubicBezTo>
                  <a:pt x="721529" y="47939"/>
                  <a:pt x="729236" y="46716"/>
                  <a:pt x="736600" y="44450"/>
                </a:cubicBezTo>
                <a:cubicBezTo>
                  <a:pt x="742997" y="42482"/>
                  <a:pt x="749086" y="39413"/>
                  <a:pt x="755650" y="38100"/>
                </a:cubicBezTo>
                <a:lnTo>
                  <a:pt x="771525" y="34925"/>
                </a:lnTo>
                <a:cubicBezTo>
                  <a:pt x="777859" y="33773"/>
                  <a:pt x="784291" y="33147"/>
                  <a:pt x="790575" y="31750"/>
                </a:cubicBezTo>
                <a:cubicBezTo>
                  <a:pt x="793842" y="31024"/>
                  <a:pt x="796871" y="29456"/>
                  <a:pt x="800100" y="28575"/>
                </a:cubicBezTo>
                <a:cubicBezTo>
                  <a:pt x="808520" y="26279"/>
                  <a:pt x="817221" y="24985"/>
                  <a:pt x="825500" y="22225"/>
                </a:cubicBezTo>
                <a:cubicBezTo>
                  <a:pt x="828675" y="21167"/>
                  <a:pt x="831807" y="19969"/>
                  <a:pt x="835025" y="19050"/>
                </a:cubicBezTo>
                <a:cubicBezTo>
                  <a:pt x="839221" y="17851"/>
                  <a:pt x="843545" y="17129"/>
                  <a:pt x="847725" y="15875"/>
                </a:cubicBezTo>
                <a:cubicBezTo>
                  <a:pt x="854136" y="13952"/>
                  <a:pt x="860425" y="11642"/>
                  <a:pt x="866775" y="9525"/>
                </a:cubicBezTo>
                <a:cubicBezTo>
                  <a:pt x="869950" y="8467"/>
                  <a:pt x="872974" y="6720"/>
                  <a:pt x="876300" y="6350"/>
                </a:cubicBezTo>
                <a:cubicBezTo>
                  <a:pt x="911273" y="2464"/>
                  <a:pt x="895422" y="4751"/>
                  <a:pt x="923925" y="0"/>
                </a:cubicBezTo>
                <a:lnTo>
                  <a:pt x="1114425" y="3175"/>
                </a:lnTo>
                <a:cubicBezTo>
                  <a:pt x="1118786" y="3311"/>
                  <a:pt x="1122929" y="5151"/>
                  <a:pt x="1127125" y="6350"/>
                </a:cubicBezTo>
                <a:cubicBezTo>
                  <a:pt x="1159009" y="15460"/>
                  <a:pt x="1109648" y="2774"/>
                  <a:pt x="1149350" y="12700"/>
                </a:cubicBezTo>
                <a:cubicBezTo>
                  <a:pt x="1177556" y="33854"/>
                  <a:pt x="1147009" y="13511"/>
                  <a:pt x="1174750" y="25400"/>
                </a:cubicBezTo>
                <a:cubicBezTo>
                  <a:pt x="1197073" y="34967"/>
                  <a:pt x="1170914" y="28197"/>
                  <a:pt x="1193800" y="41275"/>
                </a:cubicBezTo>
                <a:cubicBezTo>
                  <a:pt x="1197589" y="43440"/>
                  <a:pt x="1202267" y="43392"/>
                  <a:pt x="1206500" y="44450"/>
                </a:cubicBezTo>
                <a:cubicBezTo>
                  <a:pt x="1209675" y="47625"/>
                  <a:pt x="1213150" y="50526"/>
                  <a:pt x="1216025" y="53975"/>
                </a:cubicBezTo>
                <a:cubicBezTo>
                  <a:pt x="1218468" y="56906"/>
                  <a:pt x="1219932" y="60569"/>
                  <a:pt x="1222375" y="63500"/>
                </a:cubicBezTo>
                <a:cubicBezTo>
                  <a:pt x="1227493" y="69642"/>
                  <a:pt x="1237911" y="78728"/>
                  <a:pt x="1244600" y="82550"/>
                </a:cubicBezTo>
                <a:cubicBezTo>
                  <a:pt x="1247506" y="84210"/>
                  <a:pt x="1250950" y="84667"/>
                  <a:pt x="1254125" y="85725"/>
                </a:cubicBezTo>
                <a:cubicBezTo>
                  <a:pt x="1256242" y="88900"/>
                  <a:pt x="1257544" y="92807"/>
                  <a:pt x="1260475" y="95250"/>
                </a:cubicBezTo>
                <a:cubicBezTo>
                  <a:pt x="1264111" y="98280"/>
                  <a:pt x="1269038" y="99301"/>
                  <a:pt x="1273175" y="101600"/>
                </a:cubicBezTo>
                <a:cubicBezTo>
                  <a:pt x="1278570" y="104597"/>
                  <a:pt x="1283817" y="107854"/>
                  <a:pt x="1289050" y="111125"/>
                </a:cubicBezTo>
                <a:cubicBezTo>
                  <a:pt x="1292286" y="113147"/>
                  <a:pt x="1295644" y="115032"/>
                  <a:pt x="1298575" y="117475"/>
                </a:cubicBezTo>
                <a:cubicBezTo>
                  <a:pt x="1302024" y="120350"/>
                  <a:pt x="1304201" y="124772"/>
                  <a:pt x="1308100" y="127000"/>
                </a:cubicBezTo>
                <a:cubicBezTo>
                  <a:pt x="1311889" y="129165"/>
                  <a:pt x="1316714" y="128643"/>
                  <a:pt x="1320800" y="130175"/>
                </a:cubicBezTo>
                <a:cubicBezTo>
                  <a:pt x="1325232" y="131837"/>
                  <a:pt x="1329150" y="134661"/>
                  <a:pt x="1333500" y="136525"/>
                </a:cubicBezTo>
                <a:cubicBezTo>
                  <a:pt x="1336576" y="137843"/>
                  <a:pt x="1339891" y="138525"/>
                  <a:pt x="1343025" y="139700"/>
                </a:cubicBezTo>
                <a:cubicBezTo>
                  <a:pt x="1348361" y="141701"/>
                  <a:pt x="1353453" y="144374"/>
                  <a:pt x="1358900" y="146050"/>
                </a:cubicBezTo>
                <a:cubicBezTo>
                  <a:pt x="1367241" y="148617"/>
                  <a:pt x="1384300" y="152400"/>
                  <a:pt x="1384300" y="152400"/>
                </a:cubicBezTo>
                <a:cubicBezTo>
                  <a:pt x="1387475" y="154517"/>
                  <a:pt x="1390412" y="157043"/>
                  <a:pt x="1393825" y="158750"/>
                </a:cubicBezTo>
                <a:cubicBezTo>
                  <a:pt x="1396818" y="160247"/>
                  <a:pt x="1400424" y="160300"/>
                  <a:pt x="1403350" y="161925"/>
                </a:cubicBezTo>
                <a:cubicBezTo>
                  <a:pt x="1410021" y="165631"/>
                  <a:pt x="1415574" y="171212"/>
                  <a:pt x="1422400" y="174625"/>
                </a:cubicBezTo>
                <a:cubicBezTo>
                  <a:pt x="1426633" y="176742"/>
                  <a:pt x="1431249" y="178224"/>
                  <a:pt x="1435100" y="180975"/>
                </a:cubicBezTo>
                <a:cubicBezTo>
                  <a:pt x="1438754" y="183585"/>
                  <a:pt x="1441750" y="187051"/>
                  <a:pt x="1444625" y="190500"/>
                </a:cubicBezTo>
                <a:cubicBezTo>
                  <a:pt x="1447068" y="193431"/>
                  <a:pt x="1447662" y="198132"/>
                  <a:pt x="1450975" y="200025"/>
                </a:cubicBezTo>
                <a:cubicBezTo>
                  <a:pt x="1455660" y="202702"/>
                  <a:pt x="1461558" y="202142"/>
                  <a:pt x="1466850" y="203200"/>
                </a:cubicBezTo>
                <a:cubicBezTo>
                  <a:pt x="1470025" y="205317"/>
                  <a:pt x="1472962" y="207843"/>
                  <a:pt x="1476375" y="209550"/>
                </a:cubicBezTo>
                <a:cubicBezTo>
                  <a:pt x="1479368" y="211047"/>
                  <a:pt x="1483115" y="210869"/>
                  <a:pt x="1485900" y="212725"/>
                </a:cubicBezTo>
                <a:cubicBezTo>
                  <a:pt x="1514775" y="231975"/>
                  <a:pt x="1473439" y="212505"/>
                  <a:pt x="1508125" y="231775"/>
                </a:cubicBezTo>
                <a:cubicBezTo>
                  <a:pt x="1513107" y="234543"/>
                  <a:pt x="1519018" y="235357"/>
                  <a:pt x="1524000" y="238125"/>
                </a:cubicBezTo>
                <a:cubicBezTo>
                  <a:pt x="1528626" y="240695"/>
                  <a:pt x="1532106" y="245025"/>
                  <a:pt x="1536700" y="247650"/>
                </a:cubicBezTo>
                <a:cubicBezTo>
                  <a:pt x="1539606" y="249310"/>
                  <a:pt x="1543149" y="249507"/>
                  <a:pt x="1546225" y="250825"/>
                </a:cubicBezTo>
                <a:cubicBezTo>
                  <a:pt x="1550575" y="252689"/>
                  <a:pt x="1554493" y="255513"/>
                  <a:pt x="1558925" y="257175"/>
                </a:cubicBezTo>
                <a:cubicBezTo>
                  <a:pt x="1563011" y="258707"/>
                  <a:pt x="1567539" y="258818"/>
                  <a:pt x="1571625" y="260350"/>
                </a:cubicBezTo>
                <a:cubicBezTo>
                  <a:pt x="1576057" y="262012"/>
                  <a:pt x="1579975" y="264836"/>
                  <a:pt x="1584325" y="266700"/>
                </a:cubicBezTo>
                <a:cubicBezTo>
                  <a:pt x="1587401" y="268018"/>
                  <a:pt x="1590857" y="268378"/>
                  <a:pt x="1593850" y="269875"/>
                </a:cubicBezTo>
                <a:cubicBezTo>
                  <a:pt x="1599370" y="272635"/>
                  <a:pt x="1604205" y="276640"/>
                  <a:pt x="1609725" y="279400"/>
                </a:cubicBezTo>
                <a:cubicBezTo>
                  <a:pt x="1645345" y="297210"/>
                  <a:pt x="1585702" y="262498"/>
                  <a:pt x="1631950" y="288925"/>
                </a:cubicBezTo>
                <a:cubicBezTo>
                  <a:pt x="1645315" y="296562"/>
                  <a:pt x="1638184" y="295229"/>
                  <a:pt x="1654175" y="301625"/>
                </a:cubicBezTo>
                <a:cubicBezTo>
                  <a:pt x="1660390" y="304111"/>
                  <a:pt x="1673225" y="307975"/>
                  <a:pt x="1673225" y="307975"/>
                </a:cubicBezTo>
                <a:cubicBezTo>
                  <a:pt x="1676400" y="311150"/>
                  <a:pt x="1679014" y="315009"/>
                  <a:pt x="1682750" y="317500"/>
                </a:cubicBezTo>
                <a:cubicBezTo>
                  <a:pt x="1685535" y="319356"/>
                  <a:pt x="1689662" y="318584"/>
                  <a:pt x="1692275" y="320675"/>
                </a:cubicBezTo>
                <a:cubicBezTo>
                  <a:pt x="1695255" y="323059"/>
                  <a:pt x="1695499" y="328012"/>
                  <a:pt x="1698625" y="330200"/>
                </a:cubicBezTo>
                <a:cubicBezTo>
                  <a:pt x="1706380" y="335628"/>
                  <a:pt x="1724025" y="342900"/>
                  <a:pt x="1724025" y="342900"/>
                </a:cubicBezTo>
                <a:cubicBezTo>
                  <a:pt x="1736255" y="361244"/>
                  <a:pt x="1723437" y="344664"/>
                  <a:pt x="1739900" y="358775"/>
                </a:cubicBezTo>
                <a:cubicBezTo>
                  <a:pt x="1744446" y="362671"/>
                  <a:pt x="1747811" y="367883"/>
                  <a:pt x="1752600" y="371475"/>
                </a:cubicBezTo>
                <a:cubicBezTo>
                  <a:pt x="1756386" y="374315"/>
                  <a:pt x="1761449" y="375074"/>
                  <a:pt x="1765300" y="377825"/>
                </a:cubicBezTo>
                <a:cubicBezTo>
                  <a:pt x="1796248" y="399931"/>
                  <a:pt x="1756421" y="375215"/>
                  <a:pt x="1781175" y="396875"/>
                </a:cubicBezTo>
                <a:cubicBezTo>
                  <a:pt x="1786918" y="401901"/>
                  <a:pt x="1794120" y="404996"/>
                  <a:pt x="1800225" y="409575"/>
                </a:cubicBezTo>
                <a:cubicBezTo>
                  <a:pt x="1815978" y="421390"/>
                  <a:pt x="1808522" y="416165"/>
                  <a:pt x="1822450" y="425450"/>
                </a:cubicBezTo>
                <a:cubicBezTo>
                  <a:pt x="1824567" y="428625"/>
                  <a:pt x="1825903" y="432492"/>
                  <a:pt x="1828800" y="434975"/>
                </a:cubicBezTo>
                <a:cubicBezTo>
                  <a:pt x="1849292" y="452539"/>
                  <a:pt x="1844799" y="435161"/>
                  <a:pt x="1863725" y="463550"/>
                </a:cubicBezTo>
                <a:cubicBezTo>
                  <a:pt x="1870075" y="473075"/>
                  <a:pt x="1874680" y="484030"/>
                  <a:pt x="1882775" y="492125"/>
                </a:cubicBezTo>
                <a:lnTo>
                  <a:pt x="1905000" y="514350"/>
                </a:lnTo>
                <a:cubicBezTo>
                  <a:pt x="1917477" y="545542"/>
                  <a:pt x="1904265" y="514957"/>
                  <a:pt x="1920875" y="546100"/>
                </a:cubicBezTo>
                <a:cubicBezTo>
                  <a:pt x="1926443" y="556540"/>
                  <a:pt x="1929650" y="568384"/>
                  <a:pt x="1936750" y="577850"/>
                </a:cubicBezTo>
                <a:cubicBezTo>
                  <a:pt x="1941097" y="583646"/>
                  <a:pt x="1957411" y="604909"/>
                  <a:pt x="1958975" y="609600"/>
                </a:cubicBezTo>
                <a:cubicBezTo>
                  <a:pt x="1966822" y="633140"/>
                  <a:pt x="1962332" y="622663"/>
                  <a:pt x="1971675" y="641350"/>
                </a:cubicBezTo>
                <a:cubicBezTo>
                  <a:pt x="1972733" y="648758"/>
                  <a:pt x="1972700" y="656407"/>
                  <a:pt x="1974850" y="663575"/>
                </a:cubicBezTo>
                <a:cubicBezTo>
                  <a:pt x="1975946" y="667230"/>
                  <a:pt x="1979860" y="669527"/>
                  <a:pt x="1981200" y="673100"/>
                </a:cubicBezTo>
                <a:cubicBezTo>
                  <a:pt x="1983095" y="678153"/>
                  <a:pt x="1983317" y="683683"/>
                  <a:pt x="1984375" y="688975"/>
                </a:cubicBezTo>
                <a:cubicBezTo>
                  <a:pt x="1983317" y="722842"/>
                  <a:pt x="1983029" y="756741"/>
                  <a:pt x="1981200" y="790575"/>
                </a:cubicBezTo>
                <a:cubicBezTo>
                  <a:pt x="1980909" y="795964"/>
                  <a:pt x="1978846" y="801116"/>
                  <a:pt x="1978025" y="806450"/>
                </a:cubicBezTo>
                <a:cubicBezTo>
                  <a:pt x="1976728" y="814883"/>
                  <a:pt x="1976638" y="823507"/>
                  <a:pt x="1974850" y="831850"/>
                </a:cubicBezTo>
                <a:cubicBezTo>
                  <a:pt x="1973448" y="838395"/>
                  <a:pt x="1969813" y="844336"/>
                  <a:pt x="1968500" y="850900"/>
                </a:cubicBezTo>
                <a:cubicBezTo>
                  <a:pt x="1965981" y="863493"/>
                  <a:pt x="1962804" y="880687"/>
                  <a:pt x="1958975" y="892175"/>
                </a:cubicBezTo>
                <a:lnTo>
                  <a:pt x="1955800" y="901700"/>
                </a:lnTo>
                <a:cubicBezTo>
                  <a:pt x="1954742" y="910167"/>
                  <a:pt x="1954413" y="918757"/>
                  <a:pt x="1952625" y="927100"/>
                </a:cubicBezTo>
                <a:cubicBezTo>
                  <a:pt x="1951223" y="933645"/>
                  <a:pt x="1947375" y="939548"/>
                  <a:pt x="1946275" y="946150"/>
                </a:cubicBezTo>
                <a:cubicBezTo>
                  <a:pt x="1944180" y="958721"/>
                  <a:pt x="1944434" y="971576"/>
                  <a:pt x="1943100" y="984250"/>
                </a:cubicBezTo>
                <a:cubicBezTo>
                  <a:pt x="1942317" y="991692"/>
                  <a:pt x="1940799" y="999043"/>
                  <a:pt x="1939925" y="1006475"/>
                </a:cubicBezTo>
                <a:cubicBezTo>
                  <a:pt x="1938682" y="1017038"/>
                  <a:pt x="1937808" y="1027642"/>
                  <a:pt x="1936750" y="1038225"/>
                </a:cubicBezTo>
                <a:cubicBezTo>
                  <a:pt x="1933286" y="1152521"/>
                  <a:pt x="1933575" y="1108059"/>
                  <a:pt x="1933575" y="1171575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613275" y="4740392"/>
            <a:ext cx="2752725" cy="1546225"/>
          </a:xfrm>
          <a:custGeom>
            <a:avLst/>
            <a:gdLst>
              <a:gd name="connsiteX0" fmla="*/ 2035175 w 2752725"/>
              <a:gd name="connsiteY0" fmla="*/ 136525 h 1546225"/>
              <a:gd name="connsiteX1" fmla="*/ 2085975 w 2752725"/>
              <a:gd name="connsiteY1" fmla="*/ 101600 h 1546225"/>
              <a:gd name="connsiteX2" fmla="*/ 2098675 w 2752725"/>
              <a:gd name="connsiteY2" fmla="*/ 88900 h 1546225"/>
              <a:gd name="connsiteX3" fmla="*/ 2124075 w 2752725"/>
              <a:gd name="connsiteY3" fmla="*/ 76200 h 1546225"/>
              <a:gd name="connsiteX4" fmla="*/ 2143125 w 2752725"/>
              <a:gd name="connsiteY4" fmla="*/ 63500 h 1546225"/>
              <a:gd name="connsiteX5" fmla="*/ 2152650 w 2752725"/>
              <a:gd name="connsiteY5" fmla="*/ 57150 h 1546225"/>
              <a:gd name="connsiteX6" fmla="*/ 2171700 w 2752725"/>
              <a:gd name="connsiteY6" fmla="*/ 47625 h 1546225"/>
              <a:gd name="connsiteX7" fmla="*/ 2181225 w 2752725"/>
              <a:gd name="connsiteY7" fmla="*/ 44450 h 1546225"/>
              <a:gd name="connsiteX8" fmla="*/ 2190750 w 2752725"/>
              <a:gd name="connsiteY8" fmla="*/ 38100 h 1546225"/>
              <a:gd name="connsiteX9" fmla="*/ 2209800 w 2752725"/>
              <a:gd name="connsiteY9" fmla="*/ 31750 h 1546225"/>
              <a:gd name="connsiteX10" fmla="*/ 2222500 w 2752725"/>
              <a:gd name="connsiteY10" fmla="*/ 25400 h 1546225"/>
              <a:gd name="connsiteX11" fmla="*/ 2244725 w 2752725"/>
              <a:gd name="connsiteY11" fmla="*/ 19050 h 1546225"/>
              <a:gd name="connsiteX12" fmla="*/ 2266950 w 2752725"/>
              <a:gd name="connsiteY12" fmla="*/ 9525 h 1546225"/>
              <a:gd name="connsiteX13" fmla="*/ 2308225 w 2752725"/>
              <a:gd name="connsiteY13" fmla="*/ 3175 h 1546225"/>
              <a:gd name="connsiteX14" fmla="*/ 2324100 w 2752725"/>
              <a:gd name="connsiteY14" fmla="*/ 0 h 1546225"/>
              <a:gd name="connsiteX15" fmla="*/ 2441575 w 2752725"/>
              <a:gd name="connsiteY15" fmla="*/ 3175 h 1546225"/>
              <a:gd name="connsiteX16" fmla="*/ 2470150 w 2752725"/>
              <a:gd name="connsiteY16" fmla="*/ 15875 h 1546225"/>
              <a:gd name="connsiteX17" fmla="*/ 2482850 w 2752725"/>
              <a:gd name="connsiteY17" fmla="*/ 22225 h 1546225"/>
              <a:gd name="connsiteX18" fmla="*/ 2498725 w 2752725"/>
              <a:gd name="connsiteY18" fmla="*/ 31750 h 1546225"/>
              <a:gd name="connsiteX19" fmla="*/ 2511425 w 2752725"/>
              <a:gd name="connsiteY19" fmla="*/ 38100 h 1546225"/>
              <a:gd name="connsiteX20" fmla="*/ 2520950 w 2752725"/>
              <a:gd name="connsiteY20" fmla="*/ 44450 h 1546225"/>
              <a:gd name="connsiteX21" fmla="*/ 2530475 w 2752725"/>
              <a:gd name="connsiteY21" fmla="*/ 47625 h 1546225"/>
              <a:gd name="connsiteX22" fmla="*/ 2549525 w 2752725"/>
              <a:gd name="connsiteY22" fmla="*/ 63500 h 1546225"/>
              <a:gd name="connsiteX23" fmla="*/ 2562225 w 2752725"/>
              <a:gd name="connsiteY23" fmla="*/ 66675 h 1546225"/>
              <a:gd name="connsiteX24" fmla="*/ 2571750 w 2752725"/>
              <a:gd name="connsiteY24" fmla="*/ 73025 h 1546225"/>
              <a:gd name="connsiteX25" fmla="*/ 2581275 w 2752725"/>
              <a:gd name="connsiteY25" fmla="*/ 76200 h 1546225"/>
              <a:gd name="connsiteX26" fmla="*/ 2590800 w 2752725"/>
              <a:gd name="connsiteY26" fmla="*/ 85725 h 1546225"/>
              <a:gd name="connsiteX27" fmla="*/ 2603500 w 2752725"/>
              <a:gd name="connsiteY27" fmla="*/ 95250 h 1546225"/>
              <a:gd name="connsiteX28" fmla="*/ 2619375 w 2752725"/>
              <a:gd name="connsiteY28" fmla="*/ 117475 h 1546225"/>
              <a:gd name="connsiteX29" fmla="*/ 2647950 w 2752725"/>
              <a:gd name="connsiteY29" fmla="*/ 142875 h 1546225"/>
              <a:gd name="connsiteX30" fmla="*/ 2657475 w 2752725"/>
              <a:gd name="connsiteY30" fmla="*/ 152400 h 1546225"/>
              <a:gd name="connsiteX31" fmla="*/ 2676525 w 2752725"/>
              <a:gd name="connsiteY31" fmla="*/ 165100 h 1546225"/>
              <a:gd name="connsiteX32" fmla="*/ 2686050 w 2752725"/>
              <a:gd name="connsiteY32" fmla="*/ 171450 h 1546225"/>
              <a:gd name="connsiteX33" fmla="*/ 2705100 w 2752725"/>
              <a:gd name="connsiteY33" fmla="*/ 190500 h 1546225"/>
              <a:gd name="connsiteX34" fmla="*/ 2708275 w 2752725"/>
              <a:gd name="connsiteY34" fmla="*/ 200025 h 1546225"/>
              <a:gd name="connsiteX35" fmla="*/ 2720975 w 2752725"/>
              <a:gd name="connsiteY35" fmla="*/ 219075 h 1546225"/>
              <a:gd name="connsiteX36" fmla="*/ 2733675 w 2752725"/>
              <a:gd name="connsiteY36" fmla="*/ 247650 h 1546225"/>
              <a:gd name="connsiteX37" fmla="*/ 2736850 w 2752725"/>
              <a:gd name="connsiteY37" fmla="*/ 260350 h 1546225"/>
              <a:gd name="connsiteX38" fmla="*/ 2740025 w 2752725"/>
              <a:gd name="connsiteY38" fmla="*/ 269875 h 1546225"/>
              <a:gd name="connsiteX39" fmla="*/ 2746375 w 2752725"/>
              <a:gd name="connsiteY39" fmla="*/ 311150 h 1546225"/>
              <a:gd name="connsiteX40" fmla="*/ 2749550 w 2752725"/>
              <a:gd name="connsiteY40" fmla="*/ 339725 h 1546225"/>
              <a:gd name="connsiteX41" fmla="*/ 2752725 w 2752725"/>
              <a:gd name="connsiteY41" fmla="*/ 349250 h 1546225"/>
              <a:gd name="connsiteX42" fmla="*/ 2749550 w 2752725"/>
              <a:gd name="connsiteY42" fmla="*/ 501650 h 1546225"/>
              <a:gd name="connsiteX43" fmla="*/ 2743200 w 2752725"/>
              <a:gd name="connsiteY43" fmla="*/ 539750 h 1546225"/>
              <a:gd name="connsiteX44" fmla="*/ 2740025 w 2752725"/>
              <a:gd name="connsiteY44" fmla="*/ 568325 h 1546225"/>
              <a:gd name="connsiteX45" fmla="*/ 2733675 w 2752725"/>
              <a:gd name="connsiteY45" fmla="*/ 581025 h 1546225"/>
              <a:gd name="connsiteX46" fmla="*/ 2730500 w 2752725"/>
              <a:gd name="connsiteY46" fmla="*/ 593725 h 1546225"/>
              <a:gd name="connsiteX47" fmla="*/ 2727325 w 2752725"/>
              <a:gd name="connsiteY47" fmla="*/ 603250 h 1546225"/>
              <a:gd name="connsiteX48" fmla="*/ 2724150 w 2752725"/>
              <a:gd name="connsiteY48" fmla="*/ 615950 h 1546225"/>
              <a:gd name="connsiteX49" fmla="*/ 2711450 w 2752725"/>
              <a:gd name="connsiteY49" fmla="*/ 647700 h 1546225"/>
              <a:gd name="connsiteX50" fmla="*/ 2701925 w 2752725"/>
              <a:gd name="connsiteY50" fmla="*/ 688975 h 1546225"/>
              <a:gd name="connsiteX51" fmla="*/ 2692400 w 2752725"/>
              <a:gd name="connsiteY51" fmla="*/ 714375 h 1546225"/>
              <a:gd name="connsiteX52" fmla="*/ 2686050 w 2752725"/>
              <a:gd name="connsiteY52" fmla="*/ 742950 h 1546225"/>
              <a:gd name="connsiteX53" fmla="*/ 2673350 w 2752725"/>
              <a:gd name="connsiteY53" fmla="*/ 784225 h 1546225"/>
              <a:gd name="connsiteX54" fmla="*/ 2663825 w 2752725"/>
              <a:gd name="connsiteY54" fmla="*/ 815975 h 1546225"/>
              <a:gd name="connsiteX55" fmla="*/ 2657475 w 2752725"/>
              <a:gd name="connsiteY55" fmla="*/ 844550 h 1546225"/>
              <a:gd name="connsiteX56" fmla="*/ 2651125 w 2752725"/>
              <a:gd name="connsiteY56" fmla="*/ 854075 h 1546225"/>
              <a:gd name="connsiteX57" fmla="*/ 2641600 w 2752725"/>
              <a:gd name="connsiteY57" fmla="*/ 879475 h 1546225"/>
              <a:gd name="connsiteX58" fmla="*/ 2628900 w 2752725"/>
              <a:gd name="connsiteY58" fmla="*/ 901700 h 1546225"/>
              <a:gd name="connsiteX59" fmla="*/ 2616200 w 2752725"/>
              <a:gd name="connsiteY59" fmla="*/ 917575 h 1546225"/>
              <a:gd name="connsiteX60" fmla="*/ 2609850 w 2752725"/>
              <a:gd name="connsiteY60" fmla="*/ 927100 h 1546225"/>
              <a:gd name="connsiteX61" fmla="*/ 2593975 w 2752725"/>
              <a:gd name="connsiteY61" fmla="*/ 949325 h 1546225"/>
              <a:gd name="connsiteX62" fmla="*/ 2578100 w 2752725"/>
              <a:gd name="connsiteY62" fmla="*/ 974725 h 1546225"/>
              <a:gd name="connsiteX63" fmla="*/ 2571750 w 2752725"/>
              <a:gd name="connsiteY63" fmla="*/ 984250 h 1546225"/>
              <a:gd name="connsiteX64" fmla="*/ 2552700 w 2752725"/>
              <a:gd name="connsiteY64" fmla="*/ 996950 h 1546225"/>
              <a:gd name="connsiteX65" fmla="*/ 2533650 w 2752725"/>
              <a:gd name="connsiteY65" fmla="*/ 1016000 h 1546225"/>
              <a:gd name="connsiteX66" fmla="*/ 2511425 w 2752725"/>
              <a:gd name="connsiteY66" fmla="*/ 1031875 h 1546225"/>
              <a:gd name="connsiteX67" fmla="*/ 2492375 w 2752725"/>
              <a:gd name="connsiteY67" fmla="*/ 1044575 h 1546225"/>
              <a:gd name="connsiteX68" fmla="*/ 2482850 w 2752725"/>
              <a:gd name="connsiteY68" fmla="*/ 1047750 h 1546225"/>
              <a:gd name="connsiteX69" fmla="*/ 2460625 w 2752725"/>
              <a:gd name="connsiteY69" fmla="*/ 1060450 h 1546225"/>
              <a:gd name="connsiteX70" fmla="*/ 2438400 w 2752725"/>
              <a:gd name="connsiteY70" fmla="*/ 1066800 h 1546225"/>
              <a:gd name="connsiteX71" fmla="*/ 2422525 w 2752725"/>
              <a:gd name="connsiteY71" fmla="*/ 1073150 h 1546225"/>
              <a:gd name="connsiteX72" fmla="*/ 2390775 w 2752725"/>
              <a:gd name="connsiteY72" fmla="*/ 1076325 h 1546225"/>
              <a:gd name="connsiteX73" fmla="*/ 2371725 w 2752725"/>
              <a:gd name="connsiteY73" fmla="*/ 1079500 h 1546225"/>
              <a:gd name="connsiteX74" fmla="*/ 2362200 w 2752725"/>
              <a:gd name="connsiteY74" fmla="*/ 1082675 h 1546225"/>
              <a:gd name="connsiteX75" fmla="*/ 2349500 w 2752725"/>
              <a:gd name="connsiteY75" fmla="*/ 1085850 h 1546225"/>
              <a:gd name="connsiteX76" fmla="*/ 2317750 w 2752725"/>
              <a:gd name="connsiteY76" fmla="*/ 1092200 h 1546225"/>
              <a:gd name="connsiteX77" fmla="*/ 2305050 w 2752725"/>
              <a:gd name="connsiteY77" fmla="*/ 1095375 h 1546225"/>
              <a:gd name="connsiteX78" fmla="*/ 2273300 w 2752725"/>
              <a:gd name="connsiteY78" fmla="*/ 1101725 h 1546225"/>
              <a:gd name="connsiteX79" fmla="*/ 2251075 w 2752725"/>
              <a:gd name="connsiteY79" fmla="*/ 1111250 h 1546225"/>
              <a:gd name="connsiteX80" fmla="*/ 2228850 w 2752725"/>
              <a:gd name="connsiteY80" fmla="*/ 1117600 h 1546225"/>
              <a:gd name="connsiteX81" fmla="*/ 2206625 w 2752725"/>
              <a:gd name="connsiteY81" fmla="*/ 1123950 h 1546225"/>
              <a:gd name="connsiteX82" fmla="*/ 2181225 w 2752725"/>
              <a:gd name="connsiteY82" fmla="*/ 1139825 h 1546225"/>
              <a:gd name="connsiteX83" fmla="*/ 2162175 w 2752725"/>
              <a:gd name="connsiteY83" fmla="*/ 1146175 h 1546225"/>
              <a:gd name="connsiteX84" fmla="*/ 2152650 w 2752725"/>
              <a:gd name="connsiteY84" fmla="*/ 1149350 h 1546225"/>
              <a:gd name="connsiteX85" fmla="*/ 2143125 w 2752725"/>
              <a:gd name="connsiteY85" fmla="*/ 1155700 h 1546225"/>
              <a:gd name="connsiteX86" fmla="*/ 2133600 w 2752725"/>
              <a:gd name="connsiteY86" fmla="*/ 1177925 h 1546225"/>
              <a:gd name="connsiteX87" fmla="*/ 2120900 w 2752725"/>
              <a:gd name="connsiteY87" fmla="*/ 1196975 h 1546225"/>
              <a:gd name="connsiteX88" fmla="*/ 2105025 w 2752725"/>
              <a:gd name="connsiteY88" fmla="*/ 1216025 h 1546225"/>
              <a:gd name="connsiteX89" fmla="*/ 2095500 w 2752725"/>
              <a:gd name="connsiteY89" fmla="*/ 1222375 h 1546225"/>
              <a:gd name="connsiteX90" fmla="*/ 2082800 w 2752725"/>
              <a:gd name="connsiteY90" fmla="*/ 1231900 h 1546225"/>
              <a:gd name="connsiteX91" fmla="*/ 2066925 w 2752725"/>
              <a:gd name="connsiteY91" fmla="*/ 1238250 h 1546225"/>
              <a:gd name="connsiteX92" fmla="*/ 2057400 w 2752725"/>
              <a:gd name="connsiteY92" fmla="*/ 1247775 h 1546225"/>
              <a:gd name="connsiteX93" fmla="*/ 2047875 w 2752725"/>
              <a:gd name="connsiteY93" fmla="*/ 1250950 h 1546225"/>
              <a:gd name="connsiteX94" fmla="*/ 2032000 w 2752725"/>
              <a:gd name="connsiteY94" fmla="*/ 1260475 h 1546225"/>
              <a:gd name="connsiteX95" fmla="*/ 2012950 w 2752725"/>
              <a:gd name="connsiteY95" fmla="*/ 1276350 h 1546225"/>
              <a:gd name="connsiteX96" fmla="*/ 1987550 w 2752725"/>
              <a:gd name="connsiteY96" fmla="*/ 1289050 h 1546225"/>
              <a:gd name="connsiteX97" fmla="*/ 1978025 w 2752725"/>
              <a:gd name="connsiteY97" fmla="*/ 1295400 h 1546225"/>
              <a:gd name="connsiteX98" fmla="*/ 1968500 w 2752725"/>
              <a:gd name="connsiteY98" fmla="*/ 1298575 h 1546225"/>
              <a:gd name="connsiteX99" fmla="*/ 1958975 w 2752725"/>
              <a:gd name="connsiteY99" fmla="*/ 1304925 h 1546225"/>
              <a:gd name="connsiteX100" fmla="*/ 1946275 w 2752725"/>
              <a:gd name="connsiteY100" fmla="*/ 1311275 h 1546225"/>
              <a:gd name="connsiteX101" fmla="*/ 1936750 w 2752725"/>
              <a:gd name="connsiteY101" fmla="*/ 1317625 h 1546225"/>
              <a:gd name="connsiteX102" fmla="*/ 1914525 w 2752725"/>
              <a:gd name="connsiteY102" fmla="*/ 1323975 h 1546225"/>
              <a:gd name="connsiteX103" fmla="*/ 1889125 w 2752725"/>
              <a:gd name="connsiteY103" fmla="*/ 1336675 h 1546225"/>
              <a:gd name="connsiteX104" fmla="*/ 1870075 w 2752725"/>
              <a:gd name="connsiteY104" fmla="*/ 1343025 h 1546225"/>
              <a:gd name="connsiteX105" fmla="*/ 1860550 w 2752725"/>
              <a:gd name="connsiteY105" fmla="*/ 1346200 h 1546225"/>
              <a:gd name="connsiteX106" fmla="*/ 1828800 w 2752725"/>
              <a:gd name="connsiteY106" fmla="*/ 1355725 h 1546225"/>
              <a:gd name="connsiteX107" fmla="*/ 1574800 w 2752725"/>
              <a:gd name="connsiteY107" fmla="*/ 1352550 h 1546225"/>
              <a:gd name="connsiteX108" fmla="*/ 1558925 w 2752725"/>
              <a:gd name="connsiteY108" fmla="*/ 1349375 h 1546225"/>
              <a:gd name="connsiteX109" fmla="*/ 1482725 w 2752725"/>
              <a:gd name="connsiteY109" fmla="*/ 1336675 h 1546225"/>
              <a:gd name="connsiteX110" fmla="*/ 1463675 w 2752725"/>
              <a:gd name="connsiteY110" fmla="*/ 1327150 h 1546225"/>
              <a:gd name="connsiteX111" fmla="*/ 1444625 w 2752725"/>
              <a:gd name="connsiteY111" fmla="*/ 1317625 h 1546225"/>
              <a:gd name="connsiteX112" fmla="*/ 1355725 w 2752725"/>
              <a:gd name="connsiteY112" fmla="*/ 1320800 h 1546225"/>
              <a:gd name="connsiteX113" fmla="*/ 1346200 w 2752725"/>
              <a:gd name="connsiteY113" fmla="*/ 1323975 h 1546225"/>
              <a:gd name="connsiteX114" fmla="*/ 1330325 w 2752725"/>
              <a:gd name="connsiteY114" fmla="*/ 1327150 h 1546225"/>
              <a:gd name="connsiteX115" fmla="*/ 1311275 w 2752725"/>
              <a:gd name="connsiteY115" fmla="*/ 1333500 h 1546225"/>
              <a:gd name="connsiteX116" fmla="*/ 1301750 w 2752725"/>
              <a:gd name="connsiteY116" fmla="*/ 1339850 h 1546225"/>
              <a:gd name="connsiteX117" fmla="*/ 1282700 w 2752725"/>
              <a:gd name="connsiteY117" fmla="*/ 1346200 h 1546225"/>
              <a:gd name="connsiteX118" fmla="*/ 1273175 w 2752725"/>
              <a:gd name="connsiteY118" fmla="*/ 1352550 h 1546225"/>
              <a:gd name="connsiteX119" fmla="*/ 1250950 w 2752725"/>
              <a:gd name="connsiteY119" fmla="*/ 1365250 h 1546225"/>
              <a:gd name="connsiteX120" fmla="*/ 1241425 w 2752725"/>
              <a:gd name="connsiteY120" fmla="*/ 1374775 h 1546225"/>
              <a:gd name="connsiteX121" fmla="*/ 1231900 w 2752725"/>
              <a:gd name="connsiteY121" fmla="*/ 1381125 h 1546225"/>
              <a:gd name="connsiteX122" fmla="*/ 1212850 w 2752725"/>
              <a:gd name="connsiteY122" fmla="*/ 1397000 h 1546225"/>
              <a:gd name="connsiteX123" fmla="*/ 1190625 w 2752725"/>
              <a:gd name="connsiteY123" fmla="*/ 1412875 h 1546225"/>
              <a:gd name="connsiteX124" fmla="*/ 1177925 w 2752725"/>
              <a:gd name="connsiteY124" fmla="*/ 1416050 h 1546225"/>
              <a:gd name="connsiteX125" fmla="*/ 1168400 w 2752725"/>
              <a:gd name="connsiteY125" fmla="*/ 1422400 h 1546225"/>
              <a:gd name="connsiteX126" fmla="*/ 1155700 w 2752725"/>
              <a:gd name="connsiteY126" fmla="*/ 1428750 h 1546225"/>
              <a:gd name="connsiteX127" fmla="*/ 1143000 w 2752725"/>
              <a:gd name="connsiteY127" fmla="*/ 1438275 h 1546225"/>
              <a:gd name="connsiteX128" fmla="*/ 1114425 w 2752725"/>
              <a:gd name="connsiteY128" fmla="*/ 1454150 h 1546225"/>
              <a:gd name="connsiteX129" fmla="*/ 1098550 w 2752725"/>
              <a:gd name="connsiteY129" fmla="*/ 1460500 h 1546225"/>
              <a:gd name="connsiteX130" fmla="*/ 1089025 w 2752725"/>
              <a:gd name="connsiteY130" fmla="*/ 1463675 h 1546225"/>
              <a:gd name="connsiteX131" fmla="*/ 1079500 w 2752725"/>
              <a:gd name="connsiteY131" fmla="*/ 1470025 h 1546225"/>
              <a:gd name="connsiteX132" fmla="*/ 1038225 w 2752725"/>
              <a:gd name="connsiteY132" fmla="*/ 1476375 h 1546225"/>
              <a:gd name="connsiteX133" fmla="*/ 1006475 w 2752725"/>
              <a:gd name="connsiteY133" fmla="*/ 1485900 h 1546225"/>
              <a:gd name="connsiteX134" fmla="*/ 990600 w 2752725"/>
              <a:gd name="connsiteY134" fmla="*/ 1492250 h 1546225"/>
              <a:gd name="connsiteX135" fmla="*/ 971550 w 2752725"/>
              <a:gd name="connsiteY135" fmla="*/ 1504950 h 1546225"/>
              <a:gd name="connsiteX136" fmla="*/ 958850 w 2752725"/>
              <a:gd name="connsiteY136" fmla="*/ 1514475 h 1546225"/>
              <a:gd name="connsiteX137" fmla="*/ 933450 w 2752725"/>
              <a:gd name="connsiteY137" fmla="*/ 1527175 h 1546225"/>
              <a:gd name="connsiteX138" fmla="*/ 920750 w 2752725"/>
              <a:gd name="connsiteY138" fmla="*/ 1533525 h 1546225"/>
              <a:gd name="connsiteX139" fmla="*/ 901700 w 2752725"/>
              <a:gd name="connsiteY139" fmla="*/ 1543050 h 1546225"/>
              <a:gd name="connsiteX140" fmla="*/ 876300 w 2752725"/>
              <a:gd name="connsiteY140" fmla="*/ 1546225 h 1546225"/>
              <a:gd name="connsiteX141" fmla="*/ 771525 w 2752725"/>
              <a:gd name="connsiteY141" fmla="*/ 1539875 h 1546225"/>
              <a:gd name="connsiteX142" fmla="*/ 739775 w 2752725"/>
              <a:gd name="connsiteY142" fmla="*/ 1527175 h 1546225"/>
              <a:gd name="connsiteX143" fmla="*/ 730250 w 2752725"/>
              <a:gd name="connsiteY143" fmla="*/ 1520825 h 1546225"/>
              <a:gd name="connsiteX144" fmla="*/ 704850 w 2752725"/>
              <a:gd name="connsiteY144" fmla="*/ 1508125 h 1546225"/>
              <a:gd name="connsiteX145" fmla="*/ 692150 w 2752725"/>
              <a:gd name="connsiteY145" fmla="*/ 1501775 h 1546225"/>
              <a:gd name="connsiteX146" fmla="*/ 682625 w 2752725"/>
              <a:gd name="connsiteY146" fmla="*/ 1498600 h 1546225"/>
              <a:gd name="connsiteX147" fmla="*/ 673100 w 2752725"/>
              <a:gd name="connsiteY147" fmla="*/ 1492250 h 1546225"/>
              <a:gd name="connsiteX148" fmla="*/ 650875 w 2752725"/>
              <a:gd name="connsiteY148" fmla="*/ 1482725 h 1546225"/>
              <a:gd name="connsiteX149" fmla="*/ 641350 w 2752725"/>
              <a:gd name="connsiteY149" fmla="*/ 1476375 h 1546225"/>
              <a:gd name="connsiteX150" fmla="*/ 631825 w 2752725"/>
              <a:gd name="connsiteY150" fmla="*/ 1473200 h 1546225"/>
              <a:gd name="connsiteX151" fmla="*/ 619125 w 2752725"/>
              <a:gd name="connsiteY151" fmla="*/ 1466850 h 1546225"/>
              <a:gd name="connsiteX152" fmla="*/ 609600 w 2752725"/>
              <a:gd name="connsiteY152" fmla="*/ 1463675 h 1546225"/>
              <a:gd name="connsiteX153" fmla="*/ 596900 w 2752725"/>
              <a:gd name="connsiteY153" fmla="*/ 1457325 h 1546225"/>
              <a:gd name="connsiteX154" fmla="*/ 574675 w 2752725"/>
              <a:gd name="connsiteY154" fmla="*/ 1450975 h 1546225"/>
              <a:gd name="connsiteX155" fmla="*/ 565150 w 2752725"/>
              <a:gd name="connsiteY155" fmla="*/ 1444625 h 1546225"/>
              <a:gd name="connsiteX156" fmla="*/ 555625 w 2752725"/>
              <a:gd name="connsiteY156" fmla="*/ 1441450 h 1546225"/>
              <a:gd name="connsiteX157" fmla="*/ 539750 w 2752725"/>
              <a:gd name="connsiteY157" fmla="*/ 1435100 h 1546225"/>
              <a:gd name="connsiteX158" fmla="*/ 508000 w 2752725"/>
              <a:gd name="connsiteY158" fmla="*/ 1412875 h 1546225"/>
              <a:gd name="connsiteX159" fmla="*/ 495300 w 2752725"/>
              <a:gd name="connsiteY159" fmla="*/ 1406525 h 1546225"/>
              <a:gd name="connsiteX160" fmla="*/ 476250 w 2752725"/>
              <a:gd name="connsiteY160" fmla="*/ 1393825 h 1546225"/>
              <a:gd name="connsiteX161" fmla="*/ 463550 w 2752725"/>
              <a:gd name="connsiteY161" fmla="*/ 1371600 h 1546225"/>
              <a:gd name="connsiteX162" fmla="*/ 454025 w 2752725"/>
              <a:gd name="connsiteY162" fmla="*/ 1362075 h 1546225"/>
              <a:gd name="connsiteX163" fmla="*/ 447675 w 2752725"/>
              <a:gd name="connsiteY163" fmla="*/ 1352550 h 1546225"/>
              <a:gd name="connsiteX164" fmla="*/ 431800 w 2752725"/>
              <a:gd name="connsiteY164" fmla="*/ 1333500 h 1546225"/>
              <a:gd name="connsiteX165" fmla="*/ 422275 w 2752725"/>
              <a:gd name="connsiteY165" fmla="*/ 1323975 h 1546225"/>
              <a:gd name="connsiteX166" fmla="*/ 412750 w 2752725"/>
              <a:gd name="connsiteY166" fmla="*/ 1308100 h 1546225"/>
              <a:gd name="connsiteX167" fmla="*/ 403225 w 2752725"/>
              <a:gd name="connsiteY167" fmla="*/ 1298575 h 1546225"/>
              <a:gd name="connsiteX168" fmla="*/ 393700 w 2752725"/>
              <a:gd name="connsiteY168" fmla="*/ 1282700 h 1546225"/>
              <a:gd name="connsiteX169" fmla="*/ 387350 w 2752725"/>
              <a:gd name="connsiteY169" fmla="*/ 1273175 h 1546225"/>
              <a:gd name="connsiteX170" fmla="*/ 368300 w 2752725"/>
              <a:gd name="connsiteY170" fmla="*/ 1247775 h 1546225"/>
              <a:gd name="connsiteX171" fmla="*/ 349250 w 2752725"/>
              <a:gd name="connsiteY171" fmla="*/ 1222375 h 1546225"/>
              <a:gd name="connsiteX172" fmla="*/ 346075 w 2752725"/>
              <a:gd name="connsiteY172" fmla="*/ 1212850 h 1546225"/>
              <a:gd name="connsiteX173" fmla="*/ 339725 w 2752725"/>
              <a:gd name="connsiteY173" fmla="*/ 1196975 h 1546225"/>
              <a:gd name="connsiteX174" fmla="*/ 336550 w 2752725"/>
              <a:gd name="connsiteY174" fmla="*/ 1181100 h 1546225"/>
              <a:gd name="connsiteX175" fmla="*/ 333375 w 2752725"/>
              <a:gd name="connsiteY175" fmla="*/ 1168400 h 1546225"/>
              <a:gd name="connsiteX176" fmla="*/ 327025 w 2752725"/>
              <a:gd name="connsiteY176" fmla="*/ 1149350 h 1546225"/>
              <a:gd name="connsiteX177" fmla="*/ 323850 w 2752725"/>
              <a:gd name="connsiteY177" fmla="*/ 1136650 h 1546225"/>
              <a:gd name="connsiteX178" fmla="*/ 317500 w 2752725"/>
              <a:gd name="connsiteY178" fmla="*/ 1127125 h 1546225"/>
              <a:gd name="connsiteX179" fmla="*/ 314325 w 2752725"/>
              <a:gd name="connsiteY179" fmla="*/ 1108075 h 1546225"/>
              <a:gd name="connsiteX180" fmla="*/ 311150 w 2752725"/>
              <a:gd name="connsiteY180" fmla="*/ 1098550 h 1546225"/>
              <a:gd name="connsiteX181" fmla="*/ 304800 w 2752725"/>
              <a:gd name="connsiteY181" fmla="*/ 1031875 h 1546225"/>
              <a:gd name="connsiteX182" fmla="*/ 298450 w 2752725"/>
              <a:gd name="connsiteY182" fmla="*/ 984250 h 1546225"/>
              <a:gd name="connsiteX183" fmla="*/ 307975 w 2752725"/>
              <a:gd name="connsiteY183" fmla="*/ 898525 h 1546225"/>
              <a:gd name="connsiteX184" fmla="*/ 314325 w 2752725"/>
              <a:gd name="connsiteY184" fmla="*/ 879475 h 1546225"/>
              <a:gd name="connsiteX185" fmla="*/ 320675 w 2752725"/>
              <a:gd name="connsiteY185" fmla="*/ 863600 h 1546225"/>
              <a:gd name="connsiteX186" fmla="*/ 330200 w 2752725"/>
              <a:gd name="connsiteY186" fmla="*/ 825500 h 1546225"/>
              <a:gd name="connsiteX187" fmla="*/ 333375 w 2752725"/>
              <a:gd name="connsiteY187" fmla="*/ 815975 h 1546225"/>
              <a:gd name="connsiteX188" fmla="*/ 339725 w 2752725"/>
              <a:gd name="connsiteY188" fmla="*/ 803275 h 1546225"/>
              <a:gd name="connsiteX189" fmla="*/ 342900 w 2752725"/>
              <a:gd name="connsiteY189" fmla="*/ 790575 h 1546225"/>
              <a:gd name="connsiteX190" fmla="*/ 358775 w 2752725"/>
              <a:gd name="connsiteY190" fmla="*/ 765175 h 1546225"/>
              <a:gd name="connsiteX191" fmla="*/ 374650 w 2752725"/>
              <a:gd name="connsiteY191" fmla="*/ 746125 h 1546225"/>
              <a:gd name="connsiteX192" fmla="*/ 384175 w 2752725"/>
              <a:gd name="connsiteY192" fmla="*/ 717550 h 1546225"/>
              <a:gd name="connsiteX193" fmla="*/ 390525 w 2752725"/>
              <a:gd name="connsiteY193" fmla="*/ 708025 h 1546225"/>
              <a:gd name="connsiteX194" fmla="*/ 393700 w 2752725"/>
              <a:gd name="connsiteY194" fmla="*/ 695325 h 1546225"/>
              <a:gd name="connsiteX195" fmla="*/ 400050 w 2752725"/>
              <a:gd name="connsiteY195" fmla="*/ 682625 h 1546225"/>
              <a:gd name="connsiteX196" fmla="*/ 403225 w 2752725"/>
              <a:gd name="connsiteY196" fmla="*/ 673100 h 1546225"/>
              <a:gd name="connsiteX197" fmla="*/ 400050 w 2752725"/>
              <a:gd name="connsiteY197" fmla="*/ 561975 h 1546225"/>
              <a:gd name="connsiteX198" fmla="*/ 393700 w 2752725"/>
              <a:gd name="connsiteY198" fmla="*/ 549275 h 1546225"/>
              <a:gd name="connsiteX199" fmla="*/ 387350 w 2752725"/>
              <a:gd name="connsiteY199" fmla="*/ 527050 h 1546225"/>
              <a:gd name="connsiteX200" fmla="*/ 377825 w 2752725"/>
              <a:gd name="connsiteY200" fmla="*/ 504825 h 1546225"/>
              <a:gd name="connsiteX201" fmla="*/ 368300 w 2752725"/>
              <a:gd name="connsiteY201" fmla="*/ 482600 h 1546225"/>
              <a:gd name="connsiteX202" fmla="*/ 355600 w 2752725"/>
              <a:gd name="connsiteY202" fmla="*/ 469900 h 1546225"/>
              <a:gd name="connsiteX203" fmla="*/ 330200 w 2752725"/>
              <a:gd name="connsiteY203" fmla="*/ 450850 h 1546225"/>
              <a:gd name="connsiteX204" fmla="*/ 307975 w 2752725"/>
              <a:gd name="connsiteY204" fmla="*/ 441325 h 1546225"/>
              <a:gd name="connsiteX205" fmla="*/ 285750 w 2752725"/>
              <a:gd name="connsiteY205" fmla="*/ 434975 h 1546225"/>
              <a:gd name="connsiteX206" fmla="*/ 260350 w 2752725"/>
              <a:gd name="connsiteY206" fmla="*/ 428625 h 1546225"/>
              <a:gd name="connsiteX207" fmla="*/ 241300 w 2752725"/>
              <a:gd name="connsiteY207" fmla="*/ 419100 h 1546225"/>
              <a:gd name="connsiteX208" fmla="*/ 225425 w 2752725"/>
              <a:gd name="connsiteY208" fmla="*/ 415925 h 1546225"/>
              <a:gd name="connsiteX209" fmla="*/ 203200 w 2752725"/>
              <a:gd name="connsiteY209" fmla="*/ 409575 h 1546225"/>
              <a:gd name="connsiteX210" fmla="*/ 85725 w 2752725"/>
              <a:gd name="connsiteY210" fmla="*/ 412750 h 1546225"/>
              <a:gd name="connsiteX211" fmla="*/ 66675 w 2752725"/>
              <a:gd name="connsiteY211" fmla="*/ 419100 h 1546225"/>
              <a:gd name="connsiteX212" fmla="*/ 41275 w 2752725"/>
              <a:gd name="connsiteY212" fmla="*/ 425450 h 1546225"/>
              <a:gd name="connsiteX213" fmla="*/ 28575 w 2752725"/>
              <a:gd name="connsiteY213" fmla="*/ 431800 h 1546225"/>
              <a:gd name="connsiteX214" fmla="*/ 0 w 2752725"/>
              <a:gd name="connsiteY214" fmla="*/ 431800 h 154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2752725" h="1546225">
                <a:moveTo>
                  <a:pt x="2035175" y="136525"/>
                </a:moveTo>
                <a:cubicBezTo>
                  <a:pt x="2048551" y="128165"/>
                  <a:pt x="2074846" y="112729"/>
                  <a:pt x="2085975" y="101600"/>
                </a:cubicBezTo>
                <a:cubicBezTo>
                  <a:pt x="2090208" y="97367"/>
                  <a:pt x="2093694" y="92221"/>
                  <a:pt x="2098675" y="88900"/>
                </a:cubicBezTo>
                <a:cubicBezTo>
                  <a:pt x="2106551" y="83649"/>
                  <a:pt x="2116199" y="81451"/>
                  <a:pt x="2124075" y="76200"/>
                </a:cubicBezTo>
                <a:lnTo>
                  <a:pt x="2143125" y="63500"/>
                </a:lnTo>
                <a:cubicBezTo>
                  <a:pt x="2146300" y="61383"/>
                  <a:pt x="2149030" y="58357"/>
                  <a:pt x="2152650" y="57150"/>
                </a:cubicBezTo>
                <a:cubicBezTo>
                  <a:pt x="2176591" y="49170"/>
                  <a:pt x="2147081" y="59935"/>
                  <a:pt x="2171700" y="47625"/>
                </a:cubicBezTo>
                <a:cubicBezTo>
                  <a:pt x="2174693" y="46128"/>
                  <a:pt x="2178232" y="45947"/>
                  <a:pt x="2181225" y="44450"/>
                </a:cubicBezTo>
                <a:cubicBezTo>
                  <a:pt x="2184638" y="42743"/>
                  <a:pt x="2187263" y="39650"/>
                  <a:pt x="2190750" y="38100"/>
                </a:cubicBezTo>
                <a:cubicBezTo>
                  <a:pt x="2196867" y="35382"/>
                  <a:pt x="2203813" y="34743"/>
                  <a:pt x="2209800" y="31750"/>
                </a:cubicBezTo>
                <a:cubicBezTo>
                  <a:pt x="2214033" y="29633"/>
                  <a:pt x="2218068" y="27062"/>
                  <a:pt x="2222500" y="25400"/>
                </a:cubicBezTo>
                <a:cubicBezTo>
                  <a:pt x="2243982" y="17344"/>
                  <a:pt x="2226815" y="26726"/>
                  <a:pt x="2244725" y="19050"/>
                </a:cubicBezTo>
                <a:cubicBezTo>
                  <a:pt x="2261658" y="11793"/>
                  <a:pt x="2252058" y="13780"/>
                  <a:pt x="2266950" y="9525"/>
                </a:cubicBezTo>
                <a:cubicBezTo>
                  <a:pt x="2286778" y="3860"/>
                  <a:pt x="2280077" y="7196"/>
                  <a:pt x="2308225" y="3175"/>
                </a:cubicBezTo>
                <a:cubicBezTo>
                  <a:pt x="2313567" y="2412"/>
                  <a:pt x="2318808" y="1058"/>
                  <a:pt x="2324100" y="0"/>
                </a:cubicBezTo>
                <a:cubicBezTo>
                  <a:pt x="2363258" y="1058"/>
                  <a:pt x="2402497" y="449"/>
                  <a:pt x="2441575" y="3175"/>
                </a:cubicBezTo>
                <a:cubicBezTo>
                  <a:pt x="2457361" y="4276"/>
                  <a:pt x="2458980" y="9492"/>
                  <a:pt x="2470150" y="15875"/>
                </a:cubicBezTo>
                <a:cubicBezTo>
                  <a:pt x="2474259" y="18223"/>
                  <a:pt x="2478713" y="19926"/>
                  <a:pt x="2482850" y="22225"/>
                </a:cubicBezTo>
                <a:cubicBezTo>
                  <a:pt x="2488245" y="25222"/>
                  <a:pt x="2493330" y="28753"/>
                  <a:pt x="2498725" y="31750"/>
                </a:cubicBezTo>
                <a:cubicBezTo>
                  <a:pt x="2502862" y="34049"/>
                  <a:pt x="2507316" y="35752"/>
                  <a:pt x="2511425" y="38100"/>
                </a:cubicBezTo>
                <a:cubicBezTo>
                  <a:pt x="2514738" y="39993"/>
                  <a:pt x="2517537" y="42743"/>
                  <a:pt x="2520950" y="44450"/>
                </a:cubicBezTo>
                <a:cubicBezTo>
                  <a:pt x="2523943" y="45947"/>
                  <a:pt x="2527482" y="46128"/>
                  <a:pt x="2530475" y="47625"/>
                </a:cubicBezTo>
                <a:cubicBezTo>
                  <a:pt x="2575120" y="69948"/>
                  <a:pt x="2500372" y="35413"/>
                  <a:pt x="2549525" y="63500"/>
                </a:cubicBezTo>
                <a:cubicBezTo>
                  <a:pt x="2553314" y="65665"/>
                  <a:pt x="2557992" y="65617"/>
                  <a:pt x="2562225" y="66675"/>
                </a:cubicBezTo>
                <a:cubicBezTo>
                  <a:pt x="2565400" y="68792"/>
                  <a:pt x="2568337" y="71318"/>
                  <a:pt x="2571750" y="73025"/>
                </a:cubicBezTo>
                <a:cubicBezTo>
                  <a:pt x="2574743" y="74522"/>
                  <a:pt x="2578490" y="74344"/>
                  <a:pt x="2581275" y="76200"/>
                </a:cubicBezTo>
                <a:cubicBezTo>
                  <a:pt x="2585011" y="78691"/>
                  <a:pt x="2587391" y="82803"/>
                  <a:pt x="2590800" y="85725"/>
                </a:cubicBezTo>
                <a:cubicBezTo>
                  <a:pt x="2594818" y="89169"/>
                  <a:pt x="2599482" y="91806"/>
                  <a:pt x="2603500" y="95250"/>
                </a:cubicBezTo>
                <a:cubicBezTo>
                  <a:pt x="2626829" y="115246"/>
                  <a:pt x="2599995" y="93249"/>
                  <a:pt x="2619375" y="117475"/>
                </a:cubicBezTo>
                <a:cubicBezTo>
                  <a:pt x="2644075" y="148349"/>
                  <a:pt x="2629699" y="127666"/>
                  <a:pt x="2647950" y="142875"/>
                </a:cubicBezTo>
                <a:cubicBezTo>
                  <a:pt x="2651399" y="145750"/>
                  <a:pt x="2653931" y="149643"/>
                  <a:pt x="2657475" y="152400"/>
                </a:cubicBezTo>
                <a:cubicBezTo>
                  <a:pt x="2663499" y="157085"/>
                  <a:pt x="2670175" y="160867"/>
                  <a:pt x="2676525" y="165100"/>
                </a:cubicBezTo>
                <a:cubicBezTo>
                  <a:pt x="2679700" y="167217"/>
                  <a:pt x="2683352" y="168752"/>
                  <a:pt x="2686050" y="171450"/>
                </a:cubicBezTo>
                <a:lnTo>
                  <a:pt x="2705100" y="190500"/>
                </a:lnTo>
                <a:cubicBezTo>
                  <a:pt x="2706158" y="193675"/>
                  <a:pt x="2706650" y="197099"/>
                  <a:pt x="2708275" y="200025"/>
                </a:cubicBezTo>
                <a:cubicBezTo>
                  <a:pt x="2711981" y="206696"/>
                  <a:pt x="2718562" y="211835"/>
                  <a:pt x="2720975" y="219075"/>
                </a:cubicBezTo>
                <a:cubicBezTo>
                  <a:pt x="2728532" y="241745"/>
                  <a:pt x="2723612" y="232556"/>
                  <a:pt x="2733675" y="247650"/>
                </a:cubicBezTo>
                <a:cubicBezTo>
                  <a:pt x="2734733" y="251883"/>
                  <a:pt x="2735651" y="256154"/>
                  <a:pt x="2736850" y="260350"/>
                </a:cubicBezTo>
                <a:cubicBezTo>
                  <a:pt x="2737769" y="263568"/>
                  <a:pt x="2739475" y="266574"/>
                  <a:pt x="2740025" y="269875"/>
                </a:cubicBezTo>
                <a:cubicBezTo>
                  <a:pt x="2749167" y="324728"/>
                  <a:pt x="2738378" y="279162"/>
                  <a:pt x="2746375" y="311150"/>
                </a:cubicBezTo>
                <a:cubicBezTo>
                  <a:pt x="2747433" y="320675"/>
                  <a:pt x="2747974" y="330272"/>
                  <a:pt x="2749550" y="339725"/>
                </a:cubicBezTo>
                <a:cubicBezTo>
                  <a:pt x="2750100" y="343026"/>
                  <a:pt x="2752725" y="345903"/>
                  <a:pt x="2752725" y="349250"/>
                </a:cubicBezTo>
                <a:cubicBezTo>
                  <a:pt x="2752725" y="400061"/>
                  <a:pt x="2751332" y="450870"/>
                  <a:pt x="2749550" y="501650"/>
                </a:cubicBezTo>
                <a:cubicBezTo>
                  <a:pt x="2748716" y="525420"/>
                  <a:pt x="2748459" y="523973"/>
                  <a:pt x="2743200" y="539750"/>
                </a:cubicBezTo>
                <a:cubicBezTo>
                  <a:pt x="2742142" y="549275"/>
                  <a:pt x="2742180" y="558987"/>
                  <a:pt x="2740025" y="568325"/>
                </a:cubicBezTo>
                <a:cubicBezTo>
                  <a:pt x="2738961" y="572937"/>
                  <a:pt x="2735337" y="576593"/>
                  <a:pt x="2733675" y="581025"/>
                </a:cubicBezTo>
                <a:cubicBezTo>
                  <a:pt x="2732143" y="585111"/>
                  <a:pt x="2731699" y="589529"/>
                  <a:pt x="2730500" y="593725"/>
                </a:cubicBezTo>
                <a:cubicBezTo>
                  <a:pt x="2729581" y="596943"/>
                  <a:pt x="2728244" y="600032"/>
                  <a:pt x="2727325" y="603250"/>
                </a:cubicBezTo>
                <a:cubicBezTo>
                  <a:pt x="2726126" y="607446"/>
                  <a:pt x="2725682" y="611864"/>
                  <a:pt x="2724150" y="615950"/>
                </a:cubicBezTo>
                <a:cubicBezTo>
                  <a:pt x="2716893" y="635302"/>
                  <a:pt x="2716346" y="623219"/>
                  <a:pt x="2711450" y="647700"/>
                </a:cubicBezTo>
                <a:cubicBezTo>
                  <a:pt x="2709405" y="657925"/>
                  <a:pt x="2704989" y="681316"/>
                  <a:pt x="2701925" y="688975"/>
                </a:cubicBezTo>
                <a:cubicBezTo>
                  <a:pt x="2699983" y="693831"/>
                  <a:pt x="2694059" y="707739"/>
                  <a:pt x="2692400" y="714375"/>
                </a:cubicBezTo>
                <a:cubicBezTo>
                  <a:pt x="2687868" y="732502"/>
                  <a:pt x="2690939" y="726653"/>
                  <a:pt x="2686050" y="742950"/>
                </a:cubicBezTo>
                <a:cubicBezTo>
                  <a:pt x="2678206" y="769097"/>
                  <a:pt x="2680454" y="755808"/>
                  <a:pt x="2673350" y="784225"/>
                </a:cubicBezTo>
                <a:cubicBezTo>
                  <a:pt x="2666195" y="812843"/>
                  <a:pt x="2675202" y="787533"/>
                  <a:pt x="2663825" y="815975"/>
                </a:cubicBezTo>
                <a:cubicBezTo>
                  <a:pt x="2662606" y="823292"/>
                  <a:pt x="2661383" y="836734"/>
                  <a:pt x="2657475" y="844550"/>
                </a:cubicBezTo>
                <a:cubicBezTo>
                  <a:pt x="2655768" y="847963"/>
                  <a:pt x="2653242" y="850900"/>
                  <a:pt x="2651125" y="854075"/>
                </a:cubicBezTo>
                <a:cubicBezTo>
                  <a:pt x="2643072" y="894338"/>
                  <a:pt x="2653863" y="850861"/>
                  <a:pt x="2641600" y="879475"/>
                </a:cubicBezTo>
                <a:cubicBezTo>
                  <a:pt x="2632006" y="901861"/>
                  <a:pt x="2646995" y="883605"/>
                  <a:pt x="2628900" y="901700"/>
                </a:cubicBezTo>
                <a:cubicBezTo>
                  <a:pt x="2622719" y="920243"/>
                  <a:pt x="2630561" y="903214"/>
                  <a:pt x="2616200" y="917575"/>
                </a:cubicBezTo>
                <a:cubicBezTo>
                  <a:pt x="2613502" y="920273"/>
                  <a:pt x="2612068" y="923995"/>
                  <a:pt x="2609850" y="927100"/>
                </a:cubicBezTo>
                <a:cubicBezTo>
                  <a:pt x="2604983" y="933914"/>
                  <a:pt x="2598251" y="941842"/>
                  <a:pt x="2593975" y="949325"/>
                </a:cubicBezTo>
                <a:cubicBezTo>
                  <a:pt x="2576926" y="979161"/>
                  <a:pt x="2599781" y="944372"/>
                  <a:pt x="2578100" y="974725"/>
                </a:cubicBezTo>
                <a:cubicBezTo>
                  <a:pt x="2575882" y="977830"/>
                  <a:pt x="2574622" y="981737"/>
                  <a:pt x="2571750" y="984250"/>
                </a:cubicBezTo>
                <a:cubicBezTo>
                  <a:pt x="2566007" y="989276"/>
                  <a:pt x="2558096" y="991554"/>
                  <a:pt x="2552700" y="996950"/>
                </a:cubicBezTo>
                <a:cubicBezTo>
                  <a:pt x="2546350" y="1003300"/>
                  <a:pt x="2541122" y="1011019"/>
                  <a:pt x="2533650" y="1016000"/>
                </a:cubicBezTo>
                <a:cubicBezTo>
                  <a:pt x="2502683" y="1036645"/>
                  <a:pt x="2550807" y="1004308"/>
                  <a:pt x="2511425" y="1031875"/>
                </a:cubicBezTo>
                <a:cubicBezTo>
                  <a:pt x="2505173" y="1036252"/>
                  <a:pt x="2499615" y="1042162"/>
                  <a:pt x="2492375" y="1044575"/>
                </a:cubicBezTo>
                <a:cubicBezTo>
                  <a:pt x="2489200" y="1045633"/>
                  <a:pt x="2485843" y="1046253"/>
                  <a:pt x="2482850" y="1047750"/>
                </a:cubicBezTo>
                <a:cubicBezTo>
                  <a:pt x="2450964" y="1063693"/>
                  <a:pt x="2499589" y="1043751"/>
                  <a:pt x="2460625" y="1060450"/>
                </a:cubicBezTo>
                <a:cubicBezTo>
                  <a:pt x="2449923" y="1065036"/>
                  <a:pt x="2450484" y="1062772"/>
                  <a:pt x="2438400" y="1066800"/>
                </a:cubicBezTo>
                <a:cubicBezTo>
                  <a:pt x="2432993" y="1068602"/>
                  <a:pt x="2428114" y="1072032"/>
                  <a:pt x="2422525" y="1073150"/>
                </a:cubicBezTo>
                <a:cubicBezTo>
                  <a:pt x="2412095" y="1075236"/>
                  <a:pt x="2401329" y="1075006"/>
                  <a:pt x="2390775" y="1076325"/>
                </a:cubicBezTo>
                <a:cubicBezTo>
                  <a:pt x="2384387" y="1077123"/>
                  <a:pt x="2378009" y="1078103"/>
                  <a:pt x="2371725" y="1079500"/>
                </a:cubicBezTo>
                <a:cubicBezTo>
                  <a:pt x="2368458" y="1080226"/>
                  <a:pt x="2365418" y="1081756"/>
                  <a:pt x="2362200" y="1082675"/>
                </a:cubicBezTo>
                <a:cubicBezTo>
                  <a:pt x="2358004" y="1083874"/>
                  <a:pt x="2353767" y="1084936"/>
                  <a:pt x="2349500" y="1085850"/>
                </a:cubicBezTo>
                <a:cubicBezTo>
                  <a:pt x="2338947" y="1088111"/>
                  <a:pt x="2328221" y="1089582"/>
                  <a:pt x="2317750" y="1092200"/>
                </a:cubicBezTo>
                <a:cubicBezTo>
                  <a:pt x="2313517" y="1093258"/>
                  <a:pt x="2309317" y="1094461"/>
                  <a:pt x="2305050" y="1095375"/>
                </a:cubicBezTo>
                <a:cubicBezTo>
                  <a:pt x="2294497" y="1097636"/>
                  <a:pt x="2283539" y="1098312"/>
                  <a:pt x="2273300" y="1101725"/>
                </a:cubicBezTo>
                <a:cubicBezTo>
                  <a:pt x="2250962" y="1109171"/>
                  <a:pt x="2278538" y="1099480"/>
                  <a:pt x="2251075" y="1111250"/>
                </a:cubicBezTo>
                <a:cubicBezTo>
                  <a:pt x="2243462" y="1114513"/>
                  <a:pt x="2236906" y="1115298"/>
                  <a:pt x="2228850" y="1117600"/>
                </a:cubicBezTo>
                <a:cubicBezTo>
                  <a:pt x="2196966" y="1126710"/>
                  <a:pt x="2246327" y="1114024"/>
                  <a:pt x="2206625" y="1123950"/>
                </a:cubicBezTo>
                <a:cubicBezTo>
                  <a:pt x="2195707" y="1132138"/>
                  <a:pt x="2193677" y="1134844"/>
                  <a:pt x="2181225" y="1139825"/>
                </a:cubicBezTo>
                <a:cubicBezTo>
                  <a:pt x="2175010" y="1142311"/>
                  <a:pt x="2168525" y="1144058"/>
                  <a:pt x="2162175" y="1146175"/>
                </a:cubicBezTo>
                <a:cubicBezTo>
                  <a:pt x="2159000" y="1147233"/>
                  <a:pt x="2155435" y="1147494"/>
                  <a:pt x="2152650" y="1149350"/>
                </a:cubicBezTo>
                <a:lnTo>
                  <a:pt x="2143125" y="1155700"/>
                </a:lnTo>
                <a:cubicBezTo>
                  <a:pt x="2120011" y="1190370"/>
                  <a:pt x="2154102" y="1136920"/>
                  <a:pt x="2133600" y="1177925"/>
                </a:cubicBezTo>
                <a:cubicBezTo>
                  <a:pt x="2130187" y="1184751"/>
                  <a:pt x="2125133" y="1190625"/>
                  <a:pt x="2120900" y="1196975"/>
                </a:cubicBezTo>
                <a:cubicBezTo>
                  <a:pt x="2114656" y="1206341"/>
                  <a:pt x="2114192" y="1208385"/>
                  <a:pt x="2105025" y="1216025"/>
                </a:cubicBezTo>
                <a:cubicBezTo>
                  <a:pt x="2102094" y="1218468"/>
                  <a:pt x="2098605" y="1220157"/>
                  <a:pt x="2095500" y="1222375"/>
                </a:cubicBezTo>
                <a:cubicBezTo>
                  <a:pt x="2091194" y="1225451"/>
                  <a:pt x="2087426" y="1229330"/>
                  <a:pt x="2082800" y="1231900"/>
                </a:cubicBezTo>
                <a:cubicBezTo>
                  <a:pt x="2077818" y="1234668"/>
                  <a:pt x="2072217" y="1236133"/>
                  <a:pt x="2066925" y="1238250"/>
                </a:cubicBezTo>
                <a:cubicBezTo>
                  <a:pt x="2063750" y="1241425"/>
                  <a:pt x="2061136" y="1245284"/>
                  <a:pt x="2057400" y="1247775"/>
                </a:cubicBezTo>
                <a:cubicBezTo>
                  <a:pt x="2054615" y="1249631"/>
                  <a:pt x="2050868" y="1249453"/>
                  <a:pt x="2047875" y="1250950"/>
                </a:cubicBezTo>
                <a:cubicBezTo>
                  <a:pt x="2042355" y="1253710"/>
                  <a:pt x="2036937" y="1256772"/>
                  <a:pt x="2032000" y="1260475"/>
                </a:cubicBezTo>
                <a:cubicBezTo>
                  <a:pt x="2014084" y="1273912"/>
                  <a:pt x="2031049" y="1266478"/>
                  <a:pt x="2012950" y="1276350"/>
                </a:cubicBezTo>
                <a:cubicBezTo>
                  <a:pt x="2004640" y="1280883"/>
                  <a:pt x="1995426" y="1283799"/>
                  <a:pt x="1987550" y="1289050"/>
                </a:cubicBezTo>
                <a:cubicBezTo>
                  <a:pt x="1984375" y="1291167"/>
                  <a:pt x="1981438" y="1293693"/>
                  <a:pt x="1978025" y="1295400"/>
                </a:cubicBezTo>
                <a:cubicBezTo>
                  <a:pt x="1975032" y="1296897"/>
                  <a:pt x="1971493" y="1297078"/>
                  <a:pt x="1968500" y="1298575"/>
                </a:cubicBezTo>
                <a:cubicBezTo>
                  <a:pt x="1965087" y="1300282"/>
                  <a:pt x="1962288" y="1303032"/>
                  <a:pt x="1958975" y="1304925"/>
                </a:cubicBezTo>
                <a:cubicBezTo>
                  <a:pt x="1954866" y="1307273"/>
                  <a:pt x="1950384" y="1308927"/>
                  <a:pt x="1946275" y="1311275"/>
                </a:cubicBezTo>
                <a:cubicBezTo>
                  <a:pt x="1942962" y="1313168"/>
                  <a:pt x="1940257" y="1316122"/>
                  <a:pt x="1936750" y="1317625"/>
                </a:cubicBezTo>
                <a:cubicBezTo>
                  <a:pt x="1894313" y="1335812"/>
                  <a:pt x="1948507" y="1308529"/>
                  <a:pt x="1914525" y="1323975"/>
                </a:cubicBezTo>
                <a:cubicBezTo>
                  <a:pt x="1905907" y="1327892"/>
                  <a:pt x="1898105" y="1333682"/>
                  <a:pt x="1889125" y="1336675"/>
                </a:cubicBezTo>
                <a:lnTo>
                  <a:pt x="1870075" y="1343025"/>
                </a:lnTo>
                <a:cubicBezTo>
                  <a:pt x="1866900" y="1344083"/>
                  <a:pt x="1863768" y="1345281"/>
                  <a:pt x="1860550" y="1346200"/>
                </a:cubicBezTo>
                <a:cubicBezTo>
                  <a:pt x="1835107" y="1353469"/>
                  <a:pt x="1845634" y="1350114"/>
                  <a:pt x="1828800" y="1355725"/>
                </a:cubicBezTo>
                <a:lnTo>
                  <a:pt x="1574800" y="1352550"/>
                </a:lnTo>
                <a:cubicBezTo>
                  <a:pt x="1569405" y="1352423"/>
                  <a:pt x="1564239" y="1350313"/>
                  <a:pt x="1558925" y="1349375"/>
                </a:cubicBezTo>
                <a:cubicBezTo>
                  <a:pt x="1533542" y="1344896"/>
                  <a:pt x="1507987" y="1341727"/>
                  <a:pt x="1482725" y="1336675"/>
                </a:cubicBezTo>
                <a:cubicBezTo>
                  <a:pt x="1455428" y="1318477"/>
                  <a:pt x="1489965" y="1340295"/>
                  <a:pt x="1463675" y="1327150"/>
                </a:cubicBezTo>
                <a:cubicBezTo>
                  <a:pt x="1439056" y="1314840"/>
                  <a:pt x="1468566" y="1325605"/>
                  <a:pt x="1444625" y="1317625"/>
                </a:cubicBezTo>
                <a:cubicBezTo>
                  <a:pt x="1414992" y="1318683"/>
                  <a:pt x="1385316" y="1318891"/>
                  <a:pt x="1355725" y="1320800"/>
                </a:cubicBezTo>
                <a:cubicBezTo>
                  <a:pt x="1352385" y="1321015"/>
                  <a:pt x="1349447" y="1323163"/>
                  <a:pt x="1346200" y="1323975"/>
                </a:cubicBezTo>
                <a:cubicBezTo>
                  <a:pt x="1340965" y="1325284"/>
                  <a:pt x="1335531" y="1325730"/>
                  <a:pt x="1330325" y="1327150"/>
                </a:cubicBezTo>
                <a:cubicBezTo>
                  <a:pt x="1323867" y="1328911"/>
                  <a:pt x="1316844" y="1329787"/>
                  <a:pt x="1311275" y="1333500"/>
                </a:cubicBezTo>
                <a:cubicBezTo>
                  <a:pt x="1308100" y="1335617"/>
                  <a:pt x="1305237" y="1338300"/>
                  <a:pt x="1301750" y="1339850"/>
                </a:cubicBezTo>
                <a:cubicBezTo>
                  <a:pt x="1295633" y="1342568"/>
                  <a:pt x="1288269" y="1342487"/>
                  <a:pt x="1282700" y="1346200"/>
                </a:cubicBezTo>
                <a:cubicBezTo>
                  <a:pt x="1279525" y="1348317"/>
                  <a:pt x="1276488" y="1350657"/>
                  <a:pt x="1273175" y="1352550"/>
                </a:cubicBezTo>
                <a:cubicBezTo>
                  <a:pt x="1263294" y="1358196"/>
                  <a:pt x="1259389" y="1358218"/>
                  <a:pt x="1250950" y="1365250"/>
                </a:cubicBezTo>
                <a:cubicBezTo>
                  <a:pt x="1247501" y="1368125"/>
                  <a:pt x="1244874" y="1371900"/>
                  <a:pt x="1241425" y="1374775"/>
                </a:cubicBezTo>
                <a:cubicBezTo>
                  <a:pt x="1238494" y="1377218"/>
                  <a:pt x="1234831" y="1378682"/>
                  <a:pt x="1231900" y="1381125"/>
                </a:cubicBezTo>
                <a:cubicBezTo>
                  <a:pt x="1196323" y="1410773"/>
                  <a:pt x="1245958" y="1373351"/>
                  <a:pt x="1212850" y="1397000"/>
                </a:cubicBezTo>
                <a:cubicBezTo>
                  <a:pt x="1211224" y="1398162"/>
                  <a:pt x="1194366" y="1411272"/>
                  <a:pt x="1190625" y="1412875"/>
                </a:cubicBezTo>
                <a:cubicBezTo>
                  <a:pt x="1186614" y="1414594"/>
                  <a:pt x="1182158" y="1414992"/>
                  <a:pt x="1177925" y="1416050"/>
                </a:cubicBezTo>
                <a:cubicBezTo>
                  <a:pt x="1174750" y="1418167"/>
                  <a:pt x="1171713" y="1420507"/>
                  <a:pt x="1168400" y="1422400"/>
                </a:cubicBezTo>
                <a:cubicBezTo>
                  <a:pt x="1164291" y="1424748"/>
                  <a:pt x="1159714" y="1426242"/>
                  <a:pt x="1155700" y="1428750"/>
                </a:cubicBezTo>
                <a:cubicBezTo>
                  <a:pt x="1151213" y="1431555"/>
                  <a:pt x="1147403" y="1435340"/>
                  <a:pt x="1143000" y="1438275"/>
                </a:cubicBezTo>
                <a:cubicBezTo>
                  <a:pt x="1134985" y="1443618"/>
                  <a:pt x="1123503" y="1450115"/>
                  <a:pt x="1114425" y="1454150"/>
                </a:cubicBezTo>
                <a:cubicBezTo>
                  <a:pt x="1109217" y="1456465"/>
                  <a:pt x="1103886" y="1458499"/>
                  <a:pt x="1098550" y="1460500"/>
                </a:cubicBezTo>
                <a:cubicBezTo>
                  <a:pt x="1095416" y="1461675"/>
                  <a:pt x="1092018" y="1462178"/>
                  <a:pt x="1089025" y="1463675"/>
                </a:cubicBezTo>
                <a:cubicBezTo>
                  <a:pt x="1085612" y="1465382"/>
                  <a:pt x="1083120" y="1468818"/>
                  <a:pt x="1079500" y="1470025"/>
                </a:cubicBezTo>
                <a:cubicBezTo>
                  <a:pt x="1075817" y="1471253"/>
                  <a:pt x="1040378" y="1475984"/>
                  <a:pt x="1038225" y="1476375"/>
                </a:cubicBezTo>
                <a:cubicBezTo>
                  <a:pt x="1029649" y="1477934"/>
                  <a:pt x="1013378" y="1483139"/>
                  <a:pt x="1006475" y="1485900"/>
                </a:cubicBezTo>
                <a:cubicBezTo>
                  <a:pt x="1001183" y="1488017"/>
                  <a:pt x="995603" y="1489521"/>
                  <a:pt x="990600" y="1492250"/>
                </a:cubicBezTo>
                <a:cubicBezTo>
                  <a:pt x="983900" y="1495904"/>
                  <a:pt x="977655" y="1500371"/>
                  <a:pt x="971550" y="1504950"/>
                </a:cubicBezTo>
                <a:cubicBezTo>
                  <a:pt x="967317" y="1508125"/>
                  <a:pt x="963421" y="1511809"/>
                  <a:pt x="958850" y="1514475"/>
                </a:cubicBezTo>
                <a:cubicBezTo>
                  <a:pt x="950673" y="1519245"/>
                  <a:pt x="941917" y="1522942"/>
                  <a:pt x="933450" y="1527175"/>
                </a:cubicBezTo>
                <a:lnTo>
                  <a:pt x="920750" y="1533525"/>
                </a:lnTo>
                <a:cubicBezTo>
                  <a:pt x="914400" y="1536700"/>
                  <a:pt x="908745" y="1542169"/>
                  <a:pt x="901700" y="1543050"/>
                </a:cubicBezTo>
                <a:lnTo>
                  <a:pt x="876300" y="1546225"/>
                </a:lnTo>
                <a:cubicBezTo>
                  <a:pt x="841375" y="1544108"/>
                  <a:pt x="806331" y="1543445"/>
                  <a:pt x="771525" y="1539875"/>
                </a:cubicBezTo>
                <a:cubicBezTo>
                  <a:pt x="763597" y="1539062"/>
                  <a:pt x="747422" y="1531545"/>
                  <a:pt x="739775" y="1527175"/>
                </a:cubicBezTo>
                <a:cubicBezTo>
                  <a:pt x="736462" y="1525282"/>
                  <a:pt x="733600" y="1522652"/>
                  <a:pt x="730250" y="1520825"/>
                </a:cubicBezTo>
                <a:cubicBezTo>
                  <a:pt x="721940" y="1516292"/>
                  <a:pt x="713317" y="1512358"/>
                  <a:pt x="704850" y="1508125"/>
                </a:cubicBezTo>
                <a:cubicBezTo>
                  <a:pt x="700617" y="1506008"/>
                  <a:pt x="696640" y="1503272"/>
                  <a:pt x="692150" y="1501775"/>
                </a:cubicBezTo>
                <a:cubicBezTo>
                  <a:pt x="688975" y="1500717"/>
                  <a:pt x="685618" y="1500097"/>
                  <a:pt x="682625" y="1498600"/>
                </a:cubicBezTo>
                <a:cubicBezTo>
                  <a:pt x="679212" y="1496893"/>
                  <a:pt x="676513" y="1493957"/>
                  <a:pt x="673100" y="1492250"/>
                </a:cubicBezTo>
                <a:cubicBezTo>
                  <a:pt x="637480" y="1474440"/>
                  <a:pt x="697123" y="1509152"/>
                  <a:pt x="650875" y="1482725"/>
                </a:cubicBezTo>
                <a:cubicBezTo>
                  <a:pt x="647562" y="1480832"/>
                  <a:pt x="644763" y="1478082"/>
                  <a:pt x="641350" y="1476375"/>
                </a:cubicBezTo>
                <a:cubicBezTo>
                  <a:pt x="638357" y="1474878"/>
                  <a:pt x="634901" y="1474518"/>
                  <a:pt x="631825" y="1473200"/>
                </a:cubicBezTo>
                <a:cubicBezTo>
                  <a:pt x="627475" y="1471336"/>
                  <a:pt x="623475" y="1468714"/>
                  <a:pt x="619125" y="1466850"/>
                </a:cubicBezTo>
                <a:cubicBezTo>
                  <a:pt x="616049" y="1465532"/>
                  <a:pt x="612676" y="1464993"/>
                  <a:pt x="609600" y="1463675"/>
                </a:cubicBezTo>
                <a:cubicBezTo>
                  <a:pt x="605250" y="1461811"/>
                  <a:pt x="601250" y="1459189"/>
                  <a:pt x="596900" y="1457325"/>
                </a:cubicBezTo>
                <a:cubicBezTo>
                  <a:pt x="590523" y="1454592"/>
                  <a:pt x="581120" y="1452586"/>
                  <a:pt x="574675" y="1450975"/>
                </a:cubicBezTo>
                <a:cubicBezTo>
                  <a:pt x="571500" y="1448858"/>
                  <a:pt x="568563" y="1446332"/>
                  <a:pt x="565150" y="1444625"/>
                </a:cubicBezTo>
                <a:cubicBezTo>
                  <a:pt x="562157" y="1443128"/>
                  <a:pt x="558759" y="1442625"/>
                  <a:pt x="555625" y="1441450"/>
                </a:cubicBezTo>
                <a:cubicBezTo>
                  <a:pt x="550289" y="1439449"/>
                  <a:pt x="544753" y="1437829"/>
                  <a:pt x="539750" y="1435100"/>
                </a:cubicBezTo>
                <a:cubicBezTo>
                  <a:pt x="509415" y="1418554"/>
                  <a:pt x="531577" y="1427611"/>
                  <a:pt x="508000" y="1412875"/>
                </a:cubicBezTo>
                <a:cubicBezTo>
                  <a:pt x="503986" y="1410367"/>
                  <a:pt x="499151" y="1409276"/>
                  <a:pt x="495300" y="1406525"/>
                </a:cubicBezTo>
                <a:cubicBezTo>
                  <a:pt x="474490" y="1391661"/>
                  <a:pt x="496682" y="1400636"/>
                  <a:pt x="476250" y="1393825"/>
                </a:cubicBezTo>
                <a:cubicBezTo>
                  <a:pt x="472368" y="1386061"/>
                  <a:pt x="469160" y="1378332"/>
                  <a:pt x="463550" y="1371600"/>
                </a:cubicBezTo>
                <a:cubicBezTo>
                  <a:pt x="460675" y="1368151"/>
                  <a:pt x="456900" y="1365524"/>
                  <a:pt x="454025" y="1362075"/>
                </a:cubicBezTo>
                <a:cubicBezTo>
                  <a:pt x="451582" y="1359144"/>
                  <a:pt x="450018" y="1355562"/>
                  <a:pt x="447675" y="1352550"/>
                </a:cubicBezTo>
                <a:cubicBezTo>
                  <a:pt x="442600" y="1346025"/>
                  <a:pt x="437292" y="1339678"/>
                  <a:pt x="431800" y="1333500"/>
                </a:cubicBezTo>
                <a:cubicBezTo>
                  <a:pt x="428817" y="1330144"/>
                  <a:pt x="424969" y="1327567"/>
                  <a:pt x="422275" y="1323975"/>
                </a:cubicBezTo>
                <a:cubicBezTo>
                  <a:pt x="418572" y="1319038"/>
                  <a:pt x="416453" y="1313037"/>
                  <a:pt x="412750" y="1308100"/>
                </a:cubicBezTo>
                <a:cubicBezTo>
                  <a:pt x="410056" y="1304508"/>
                  <a:pt x="405919" y="1302167"/>
                  <a:pt x="403225" y="1298575"/>
                </a:cubicBezTo>
                <a:cubicBezTo>
                  <a:pt x="399522" y="1293638"/>
                  <a:pt x="396971" y="1287933"/>
                  <a:pt x="393700" y="1282700"/>
                </a:cubicBezTo>
                <a:cubicBezTo>
                  <a:pt x="391678" y="1279464"/>
                  <a:pt x="389640" y="1276228"/>
                  <a:pt x="387350" y="1273175"/>
                </a:cubicBezTo>
                <a:cubicBezTo>
                  <a:pt x="374285" y="1255755"/>
                  <a:pt x="377272" y="1262131"/>
                  <a:pt x="368300" y="1247775"/>
                </a:cubicBezTo>
                <a:cubicBezTo>
                  <a:pt x="355150" y="1226735"/>
                  <a:pt x="364095" y="1237220"/>
                  <a:pt x="349250" y="1222375"/>
                </a:cubicBezTo>
                <a:cubicBezTo>
                  <a:pt x="348192" y="1219200"/>
                  <a:pt x="347250" y="1215984"/>
                  <a:pt x="346075" y="1212850"/>
                </a:cubicBezTo>
                <a:cubicBezTo>
                  <a:pt x="344074" y="1207514"/>
                  <a:pt x="341363" y="1202434"/>
                  <a:pt x="339725" y="1196975"/>
                </a:cubicBezTo>
                <a:cubicBezTo>
                  <a:pt x="338174" y="1191806"/>
                  <a:pt x="337721" y="1186368"/>
                  <a:pt x="336550" y="1181100"/>
                </a:cubicBezTo>
                <a:cubicBezTo>
                  <a:pt x="335603" y="1176840"/>
                  <a:pt x="334629" y="1172580"/>
                  <a:pt x="333375" y="1168400"/>
                </a:cubicBezTo>
                <a:cubicBezTo>
                  <a:pt x="331452" y="1161989"/>
                  <a:pt x="328948" y="1155761"/>
                  <a:pt x="327025" y="1149350"/>
                </a:cubicBezTo>
                <a:cubicBezTo>
                  <a:pt x="325771" y="1145170"/>
                  <a:pt x="325569" y="1140661"/>
                  <a:pt x="323850" y="1136650"/>
                </a:cubicBezTo>
                <a:cubicBezTo>
                  <a:pt x="322347" y="1133143"/>
                  <a:pt x="319617" y="1130300"/>
                  <a:pt x="317500" y="1127125"/>
                </a:cubicBezTo>
                <a:cubicBezTo>
                  <a:pt x="316442" y="1120775"/>
                  <a:pt x="315722" y="1114359"/>
                  <a:pt x="314325" y="1108075"/>
                </a:cubicBezTo>
                <a:cubicBezTo>
                  <a:pt x="313599" y="1104808"/>
                  <a:pt x="311565" y="1101871"/>
                  <a:pt x="311150" y="1098550"/>
                </a:cubicBezTo>
                <a:cubicBezTo>
                  <a:pt x="308381" y="1076397"/>
                  <a:pt x="307097" y="1054082"/>
                  <a:pt x="304800" y="1031875"/>
                </a:cubicBezTo>
                <a:cubicBezTo>
                  <a:pt x="303261" y="1017001"/>
                  <a:pt x="300582" y="999177"/>
                  <a:pt x="298450" y="984250"/>
                </a:cubicBezTo>
                <a:cubicBezTo>
                  <a:pt x="299176" y="976264"/>
                  <a:pt x="301626" y="921805"/>
                  <a:pt x="307975" y="898525"/>
                </a:cubicBezTo>
                <a:cubicBezTo>
                  <a:pt x="309736" y="892067"/>
                  <a:pt x="311839" y="885690"/>
                  <a:pt x="314325" y="879475"/>
                </a:cubicBezTo>
                <a:cubicBezTo>
                  <a:pt x="316442" y="874183"/>
                  <a:pt x="319067" y="869068"/>
                  <a:pt x="320675" y="863600"/>
                </a:cubicBezTo>
                <a:cubicBezTo>
                  <a:pt x="324369" y="851041"/>
                  <a:pt x="326060" y="837919"/>
                  <a:pt x="330200" y="825500"/>
                </a:cubicBezTo>
                <a:cubicBezTo>
                  <a:pt x="331258" y="822325"/>
                  <a:pt x="332057" y="819051"/>
                  <a:pt x="333375" y="815975"/>
                </a:cubicBezTo>
                <a:cubicBezTo>
                  <a:pt x="335239" y="811625"/>
                  <a:pt x="338063" y="807707"/>
                  <a:pt x="339725" y="803275"/>
                </a:cubicBezTo>
                <a:cubicBezTo>
                  <a:pt x="341257" y="799189"/>
                  <a:pt x="341128" y="794563"/>
                  <a:pt x="342900" y="790575"/>
                </a:cubicBezTo>
                <a:cubicBezTo>
                  <a:pt x="343490" y="789247"/>
                  <a:pt x="355741" y="768816"/>
                  <a:pt x="358775" y="765175"/>
                </a:cubicBezTo>
                <a:cubicBezTo>
                  <a:pt x="367552" y="754642"/>
                  <a:pt x="368738" y="757949"/>
                  <a:pt x="374650" y="746125"/>
                </a:cubicBezTo>
                <a:cubicBezTo>
                  <a:pt x="400426" y="694573"/>
                  <a:pt x="365985" y="759993"/>
                  <a:pt x="384175" y="717550"/>
                </a:cubicBezTo>
                <a:cubicBezTo>
                  <a:pt x="385678" y="714043"/>
                  <a:pt x="388408" y="711200"/>
                  <a:pt x="390525" y="708025"/>
                </a:cubicBezTo>
                <a:cubicBezTo>
                  <a:pt x="391583" y="703792"/>
                  <a:pt x="392168" y="699411"/>
                  <a:pt x="393700" y="695325"/>
                </a:cubicBezTo>
                <a:cubicBezTo>
                  <a:pt x="395362" y="690893"/>
                  <a:pt x="398186" y="686975"/>
                  <a:pt x="400050" y="682625"/>
                </a:cubicBezTo>
                <a:cubicBezTo>
                  <a:pt x="401368" y="679549"/>
                  <a:pt x="402167" y="676275"/>
                  <a:pt x="403225" y="673100"/>
                </a:cubicBezTo>
                <a:cubicBezTo>
                  <a:pt x="402167" y="636058"/>
                  <a:pt x="402892" y="598923"/>
                  <a:pt x="400050" y="561975"/>
                </a:cubicBezTo>
                <a:cubicBezTo>
                  <a:pt x="399687" y="557256"/>
                  <a:pt x="395317" y="553723"/>
                  <a:pt x="393700" y="549275"/>
                </a:cubicBezTo>
                <a:cubicBezTo>
                  <a:pt x="391067" y="542034"/>
                  <a:pt x="389377" y="534483"/>
                  <a:pt x="387350" y="527050"/>
                </a:cubicBezTo>
                <a:cubicBezTo>
                  <a:pt x="379421" y="497975"/>
                  <a:pt x="389944" y="529063"/>
                  <a:pt x="377825" y="504825"/>
                </a:cubicBezTo>
                <a:cubicBezTo>
                  <a:pt x="371694" y="492563"/>
                  <a:pt x="378210" y="495814"/>
                  <a:pt x="368300" y="482600"/>
                </a:cubicBezTo>
                <a:cubicBezTo>
                  <a:pt x="364708" y="477811"/>
                  <a:pt x="360075" y="473877"/>
                  <a:pt x="355600" y="469900"/>
                </a:cubicBezTo>
                <a:cubicBezTo>
                  <a:pt x="352596" y="467230"/>
                  <a:pt x="336438" y="453969"/>
                  <a:pt x="330200" y="450850"/>
                </a:cubicBezTo>
                <a:cubicBezTo>
                  <a:pt x="322991" y="447245"/>
                  <a:pt x="315565" y="444036"/>
                  <a:pt x="307975" y="441325"/>
                </a:cubicBezTo>
                <a:cubicBezTo>
                  <a:pt x="300719" y="438734"/>
                  <a:pt x="293195" y="436960"/>
                  <a:pt x="285750" y="434975"/>
                </a:cubicBezTo>
                <a:cubicBezTo>
                  <a:pt x="277317" y="432726"/>
                  <a:pt x="268569" y="431560"/>
                  <a:pt x="260350" y="428625"/>
                </a:cubicBezTo>
                <a:cubicBezTo>
                  <a:pt x="253664" y="426237"/>
                  <a:pt x="247972" y="421526"/>
                  <a:pt x="241300" y="419100"/>
                </a:cubicBezTo>
                <a:cubicBezTo>
                  <a:pt x="236228" y="417256"/>
                  <a:pt x="230693" y="417096"/>
                  <a:pt x="225425" y="415925"/>
                </a:cubicBezTo>
                <a:cubicBezTo>
                  <a:pt x="213465" y="413267"/>
                  <a:pt x="213807" y="413111"/>
                  <a:pt x="203200" y="409575"/>
                </a:cubicBezTo>
                <a:cubicBezTo>
                  <a:pt x="164042" y="410633"/>
                  <a:pt x="124803" y="410024"/>
                  <a:pt x="85725" y="412750"/>
                </a:cubicBezTo>
                <a:cubicBezTo>
                  <a:pt x="79048" y="413216"/>
                  <a:pt x="73169" y="417477"/>
                  <a:pt x="66675" y="419100"/>
                </a:cubicBezTo>
                <a:cubicBezTo>
                  <a:pt x="58208" y="421217"/>
                  <a:pt x="49081" y="421547"/>
                  <a:pt x="41275" y="425450"/>
                </a:cubicBezTo>
                <a:cubicBezTo>
                  <a:pt x="37042" y="427567"/>
                  <a:pt x="33253" y="431080"/>
                  <a:pt x="28575" y="431800"/>
                </a:cubicBezTo>
                <a:cubicBezTo>
                  <a:pt x="19161" y="433248"/>
                  <a:pt x="9525" y="431800"/>
                  <a:pt x="0" y="4318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594225" y="4476867"/>
            <a:ext cx="2972544" cy="1965325"/>
          </a:xfrm>
          <a:custGeom>
            <a:avLst/>
            <a:gdLst>
              <a:gd name="connsiteX0" fmla="*/ 1990725 w 2972544"/>
              <a:gd name="connsiteY0" fmla="*/ 0 h 1965325"/>
              <a:gd name="connsiteX1" fmla="*/ 2266950 w 2972544"/>
              <a:gd name="connsiteY1" fmla="*/ 25400 h 1965325"/>
              <a:gd name="connsiteX2" fmla="*/ 2495550 w 2972544"/>
              <a:gd name="connsiteY2" fmla="*/ 28575 h 1965325"/>
              <a:gd name="connsiteX3" fmla="*/ 2527300 w 2972544"/>
              <a:gd name="connsiteY3" fmla="*/ 34925 h 1965325"/>
              <a:gd name="connsiteX4" fmla="*/ 2549525 w 2972544"/>
              <a:gd name="connsiteY4" fmla="*/ 47625 h 1965325"/>
              <a:gd name="connsiteX5" fmla="*/ 2562225 w 2972544"/>
              <a:gd name="connsiteY5" fmla="*/ 50800 h 1965325"/>
              <a:gd name="connsiteX6" fmla="*/ 2574925 w 2972544"/>
              <a:gd name="connsiteY6" fmla="*/ 57150 h 1965325"/>
              <a:gd name="connsiteX7" fmla="*/ 2593975 w 2972544"/>
              <a:gd name="connsiteY7" fmla="*/ 63500 h 1965325"/>
              <a:gd name="connsiteX8" fmla="*/ 2606675 w 2972544"/>
              <a:gd name="connsiteY8" fmla="*/ 69850 h 1965325"/>
              <a:gd name="connsiteX9" fmla="*/ 2625725 w 2972544"/>
              <a:gd name="connsiteY9" fmla="*/ 76200 h 1965325"/>
              <a:gd name="connsiteX10" fmla="*/ 2647950 w 2972544"/>
              <a:gd name="connsiteY10" fmla="*/ 82550 h 1965325"/>
              <a:gd name="connsiteX11" fmla="*/ 2679700 w 2972544"/>
              <a:gd name="connsiteY11" fmla="*/ 107950 h 1965325"/>
              <a:gd name="connsiteX12" fmla="*/ 2701925 w 2972544"/>
              <a:gd name="connsiteY12" fmla="*/ 127000 h 1965325"/>
              <a:gd name="connsiteX13" fmla="*/ 2717800 w 2972544"/>
              <a:gd name="connsiteY13" fmla="*/ 136525 h 1965325"/>
              <a:gd name="connsiteX14" fmla="*/ 2727325 w 2972544"/>
              <a:gd name="connsiteY14" fmla="*/ 146050 h 1965325"/>
              <a:gd name="connsiteX15" fmla="*/ 2736850 w 2972544"/>
              <a:gd name="connsiteY15" fmla="*/ 152400 h 1965325"/>
              <a:gd name="connsiteX16" fmla="*/ 2752725 w 2972544"/>
              <a:gd name="connsiteY16" fmla="*/ 171450 h 1965325"/>
              <a:gd name="connsiteX17" fmla="*/ 2768600 w 2972544"/>
              <a:gd name="connsiteY17" fmla="*/ 190500 h 1965325"/>
              <a:gd name="connsiteX18" fmla="*/ 2778125 w 2972544"/>
              <a:gd name="connsiteY18" fmla="*/ 215900 h 1965325"/>
              <a:gd name="connsiteX19" fmla="*/ 2790825 w 2972544"/>
              <a:gd name="connsiteY19" fmla="*/ 228600 h 1965325"/>
              <a:gd name="connsiteX20" fmla="*/ 2803525 w 2972544"/>
              <a:gd name="connsiteY20" fmla="*/ 250825 h 1965325"/>
              <a:gd name="connsiteX21" fmla="*/ 2813050 w 2972544"/>
              <a:gd name="connsiteY21" fmla="*/ 285750 h 1965325"/>
              <a:gd name="connsiteX22" fmla="*/ 2819400 w 2972544"/>
              <a:gd name="connsiteY22" fmla="*/ 311150 h 1965325"/>
              <a:gd name="connsiteX23" fmla="*/ 2825750 w 2972544"/>
              <a:gd name="connsiteY23" fmla="*/ 320675 h 1965325"/>
              <a:gd name="connsiteX24" fmla="*/ 2828925 w 2972544"/>
              <a:gd name="connsiteY24" fmla="*/ 336550 h 1965325"/>
              <a:gd name="connsiteX25" fmla="*/ 2841625 w 2972544"/>
              <a:gd name="connsiteY25" fmla="*/ 355600 h 1965325"/>
              <a:gd name="connsiteX26" fmla="*/ 2851150 w 2972544"/>
              <a:gd name="connsiteY26" fmla="*/ 396875 h 1965325"/>
              <a:gd name="connsiteX27" fmla="*/ 2854325 w 2972544"/>
              <a:gd name="connsiteY27" fmla="*/ 406400 h 1965325"/>
              <a:gd name="connsiteX28" fmla="*/ 2857500 w 2972544"/>
              <a:gd name="connsiteY28" fmla="*/ 425450 h 1965325"/>
              <a:gd name="connsiteX29" fmla="*/ 2860675 w 2972544"/>
              <a:gd name="connsiteY29" fmla="*/ 450850 h 1965325"/>
              <a:gd name="connsiteX30" fmla="*/ 2873375 w 2972544"/>
              <a:gd name="connsiteY30" fmla="*/ 482600 h 1965325"/>
              <a:gd name="connsiteX31" fmla="*/ 2879725 w 2972544"/>
              <a:gd name="connsiteY31" fmla="*/ 514350 h 1965325"/>
              <a:gd name="connsiteX32" fmla="*/ 2886075 w 2972544"/>
              <a:gd name="connsiteY32" fmla="*/ 527050 h 1965325"/>
              <a:gd name="connsiteX33" fmla="*/ 2889250 w 2972544"/>
              <a:gd name="connsiteY33" fmla="*/ 536575 h 1965325"/>
              <a:gd name="connsiteX34" fmla="*/ 2895600 w 2972544"/>
              <a:gd name="connsiteY34" fmla="*/ 546100 h 1965325"/>
              <a:gd name="connsiteX35" fmla="*/ 2898775 w 2972544"/>
              <a:gd name="connsiteY35" fmla="*/ 555625 h 1965325"/>
              <a:gd name="connsiteX36" fmla="*/ 2911475 w 2972544"/>
              <a:gd name="connsiteY36" fmla="*/ 574675 h 1965325"/>
              <a:gd name="connsiteX37" fmla="*/ 2924175 w 2972544"/>
              <a:gd name="connsiteY37" fmla="*/ 593725 h 1965325"/>
              <a:gd name="connsiteX38" fmla="*/ 2930525 w 2972544"/>
              <a:gd name="connsiteY38" fmla="*/ 603250 h 1965325"/>
              <a:gd name="connsiteX39" fmla="*/ 2943225 w 2972544"/>
              <a:gd name="connsiteY39" fmla="*/ 625475 h 1965325"/>
              <a:gd name="connsiteX40" fmla="*/ 2946400 w 2972544"/>
              <a:gd name="connsiteY40" fmla="*/ 638175 h 1965325"/>
              <a:gd name="connsiteX41" fmla="*/ 2959100 w 2972544"/>
              <a:gd name="connsiteY41" fmla="*/ 657225 h 1965325"/>
              <a:gd name="connsiteX42" fmla="*/ 2962275 w 2972544"/>
              <a:gd name="connsiteY42" fmla="*/ 854075 h 1965325"/>
              <a:gd name="connsiteX43" fmla="*/ 2952750 w 2972544"/>
              <a:gd name="connsiteY43" fmla="*/ 882650 h 1965325"/>
              <a:gd name="connsiteX44" fmla="*/ 2949575 w 2972544"/>
              <a:gd name="connsiteY44" fmla="*/ 895350 h 1965325"/>
              <a:gd name="connsiteX45" fmla="*/ 2943225 w 2972544"/>
              <a:gd name="connsiteY45" fmla="*/ 904875 h 1965325"/>
              <a:gd name="connsiteX46" fmla="*/ 2936875 w 2972544"/>
              <a:gd name="connsiteY46" fmla="*/ 933450 h 1965325"/>
              <a:gd name="connsiteX47" fmla="*/ 2930525 w 2972544"/>
              <a:gd name="connsiteY47" fmla="*/ 958850 h 1965325"/>
              <a:gd name="connsiteX48" fmla="*/ 2927350 w 2972544"/>
              <a:gd name="connsiteY48" fmla="*/ 968375 h 1965325"/>
              <a:gd name="connsiteX49" fmla="*/ 2917825 w 2972544"/>
              <a:gd name="connsiteY49" fmla="*/ 993775 h 1965325"/>
              <a:gd name="connsiteX50" fmla="*/ 2911475 w 2972544"/>
              <a:gd name="connsiteY50" fmla="*/ 1038225 h 1965325"/>
              <a:gd name="connsiteX51" fmla="*/ 2908300 w 2972544"/>
              <a:gd name="connsiteY51" fmla="*/ 1054100 h 1965325"/>
              <a:gd name="connsiteX52" fmla="*/ 2905125 w 2972544"/>
              <a:gd name="connsiteY52" fmla="*/ 1073150 h 1965325"/>
              <a:gd name="connsiteX53" fmla="*/ 2898775 w 2972544"/>
              <a:gd name="connsiteY53" fmla="*/ 1101725 h 1965325"/>
              <a:gd name="connsiteX54" fmla="*/ 2895600 w 2972544"/>
              <a:gd name="connsiteY54" fmla="*/ 1117600 h 1965325"/>
              <a:gd name="connsiteX55" fmla="*/ 2892425 w 2972544"/>
              <a:gd name="connsiteY55" fmla="*/ 1130300 h 1965325"/>
              <a:gd name="connsiteX56" fmla="*/ 2889250 w 2972544"/>
              <a:gd name="connsiteY56" fmla="*/ 1146175 h 1965325"/>
              <a:gd name="connsiteX57" fmla="*/ 2886075 w 2972544"/>
              <a:gd name="connsiteY57" fmla="*/ 1155700 h 1965325"/>
              <a:gd name="connsiteX58" fmla="*/ 2882900 w 2972544"/>
              <a:gd name="connsiteY58" fmla="*/ 1168400 h 1965325"/>
              <a:gd name="connsiteX59" fmla="*/ 2873375 w 2972544"/>
              <a:gd name="connsiteY59" fmla="*/ 1196975 h 1965325"/>
              <a:gd name="connsiteX60" fmla="*/ 2867025 w 2972544"/>
              <a:gd name="connsiteY60" fmla="*/ 1222375 h 1965325"/>
              <a:gd name="connsiteX61" fmla="*/ 2860675 w 2972544"/>
              <a:gd name="connsiteY61" fmla="*/ 1241425 h 1965325"/>
              <a:gd name="connsiteX62" fmla="*/ 2857500 w 2972544"/>
              <a:gd name="connsiteY62" fmla="*/ 1250950 h 1965325"/>
              <a:gd name="connsiteX63" fmla="*/ 2851150 w 2972544"/>
              <a:gd name="connsiteY63" fmla="*/ 1273175 h 1965325"/>
              <a:gd name="connsiteX64" fmla="*/ 2844800 w 2972544"/>
              <a:gd name="connsiteY64" fmla="*/ 1282700 h 1965325"/>
              <a:gd name="connsiteX65" fmla="*/ 2838450 w 2972544"/>
              <a:gd name="connsiteY65" fmla="*/ 1301750 h 1965325"/>
              <a:gd name="connsiteX66" fmla="*/ 2819400 w 2972544"/>
              <a:gd name="connsiteY66" fmla="*/ 1333500 h 1965325"/>
              <a:gd name="connsiteX67" fmla="*/ 2813050 w 2972544"/>
              <a:gd name="connsiteY67" fmla="*/ 1343025 h 1965325"/>
              <a:gd name="connsiteX68" fmla="*/ 2809875 w 2972544"/>
              <a:gd name="connsiteY68" fmla="*/ 1352550 h 1965325"/>
              <a:gd name="connsiteX69" fmla="*/ 2803525 w 2972544"/>
              <a:gd name="connsiteY69" fmla="*/ 1362075 h 1965325"/>
              <a:gd name="connsiteX70" fmla="*/ 2800350 w 2972544"/>
              <a:gd name="connsiteY70" fmla="*/ 1371600 h 1965325"/>
              <a:gd name="connsiteX71" fmla="*/ 2794000 w 2972544"/>
              <a:gd name="connsiteY71" fmla="*/ 1381125 h 1965325"/>
              <a:gd name="connsiteX72" fmla="*/ 2790825 w 2972544"/>
              <a:gd name="connsiteY72" fmla="*/ 1390650 h 1965325"/>
              <a:gd name="connsiteX73" fmla="*/ 2768600 w 2972544"/>
              <a:gd name="connsiteY73" fmla="*/ 1419225 h 1965325"/>
              <a:gd name="connsiteX74" fmla="*/ 2755900 w 2972544"/>
              <a:gd name="connsiteY74" fmla="*/ 1438275 h 1965325"/>
              <a:gd name="connsiteX75" fmla="*/ 2746375 w 2972544"/>
              <a:gd name="connsiteY75" fmla="*/ 1450975 h 1965325"/>
              <a:gd name="connsiteX76" fmla="*/ 2714625 w 2972544"/>
              <a:gd name="connsiteY76" fmla="*/ 1489075 h 1965325"/>
              <a:gd name="connsiteX77" fmla="*/ 2695575 w 2972544"/>
              <a:gd name="connsiteY77" fmla="*/ 1498600 h 1965325"/>
              <a:gd name="connsiteX78" fmla="*/ 2673350 w 2972544"/>
              <a:gd name="connsiteY78" fmla="*/ 1511300 h 1965325"/>
              <a:gd name="connsiteX79" fmla="*/ 2657475 w 2972544"/>
              <a:gd name="connsiteY79" fmla="*/ 1527175 h 1965325"/>
              <a:gd name="connsiteX80" fmla="*/ 2638425 w 2972544"/>
              <a:gd name="connsiteY80" fmla="*/ 1533525 h 1965325"/>
              <a:gd name="connsiteX81" fmla="*/ 2628900 w 2972544"/>
              <a:gd name="connsiteY81" fmla="*/ 1539875 h 1965325"/>
              <a:gd name="connsiteX82" fmla="*/ 2606675 w 2972544"/>
              <a:gd name="connsiteY82" fmla="*/ 1546225 h 1965325"/>
              <a:gd name="connsiteX83" fmla="*/ 2571750 w 2972544"/>
              <a:gd name="connsiteY83" fmla="*/ 1552575 h 1965325"/>
              <a:gd name="connsiteX84" fmla="*/ 2517775 w 2972544"/>
              <a:gd name="connsiteY84" fmla="*/ 1562100 h 1965325"/>
              <a:gd name="connsiteX85" fmla="*/ 2492375 w 2972544"/>
              <a:gd name="connsiteY85" fmla="*/ 1568450 h 1965325"/>
              <a:gd name="connsiteX86" fmla="*/ 2444750 w 2972544"/>
              <a:gd name="connsiteY86" fmla="*/ 1581150 h 1965325"/>
              <a:gd name="connsiteX87" fmla="*/ 2425700 w 2972544"/>
              <a:gd name="connsiteY87" fmla="*/ 1587500 h 1965325"/>
              <a:gd name="connsiteX88" fmla="*/ 2413000 w 2972544"/>
              <a:gd name="connsiteY88" fmla="*/ 1590675 h 1965325"/>
              <a:gd name="connsiteX89" fmla="*/ 2400300 w 2972544"/>
              <a:gd name="connsiteY89" fmla="*/ 1597025 h 1965325"/>
              <a:gd name="connsiteX90" fmla="*/ 2359025 w 2972544"/>
              <a:gd name="connsiteY90" fmla="*/ 1609725 h 1965325"/>
              <a:gd name="connsiteX91" fmla="*/ 2327275 w 2972544"/>
              <a:gd name="connsiteY91" fmla="*/ 1631950 h 1965325"/>
              <a:gd name="connsiteX92" fmla="*/ 2314575 w 2972544"/>
              <a:gd name="connsiteY92" fmla="*/ 1635125 h 1965325"/>
              <a:gd name="connsiteX93" fmla="*/ 2292350 w 2972544"/>
              <a:gd name="connsiteY93" fmla="*/ 1644650 h 1965325"/>
              <a:gd name="connsiteX94" fmla="*/ 2282825 w 2972544"/>
              <a:gd name="connsiteY94" fmla="*/ 1651000 h 1965325"/>
              <a:gd name="connsiteX95" fmla="*/ 2260600 w 2972544"/>
              <a:gd name="connsiteY95" fmla="*/ 1657350 h 1965325"/>
              <a:gd name="connsiteX96" fmla="*/ 2241550 w 2972544"/>
              <a:gd name="connsiteY96" fmla="*/ 1663700 h 1965325"/>
              <a:gd name="connsiteX97" fmla="*/ 2197100 w 2972544"/>
              <a:gd name="connsiteY97" fmla="*/ 1670050 h 1965325"/>
              <a:gd name="connsiteX98" fmla="*/ 2187575 w 2972544"/>
              <a:gd name="connsiteY98" fmla="*/ 1673225 h 1965325"/>
              <a:gd name="connsiteX99" fmla="*/ 2162175 w 2972544"/>
              <a:gd name="connsiteY99" fmla="*/ 1685925 h 1965325"/>
              <a:gd name="connsiteX100" fmla="*/ 2149475 w 2972544"/>
              <a:gd name="connsiteY100" fmla="*/ 1689100 h 1965325"/>
              <a:gd name="connsiteX101" fmla="*/ 2139950 w 2972544"/>
              <a:gd name="connsiteY101" fmla="*/ 1695450 h 1965325"/>
              <a:gd name="connsiteX102" fmla="*/ 2120900 w 2972544"/>
              <a:gd name="connsiteY102" fmla="*/ 1701800 h 1965325"/>
              <a:gd name="connsiteX103" fmla="*/ 2101850 w 2972544"/>
              <a:gd name="connsiteY103" fmla="*/ 1717675 h 1965325"/>
              <a:gd name="connsiteX104" fmla="*/ 2082800 w 2972544"/>
              <a:gd name="connsiteY104" fmla="*/ 1730375 h 1965325"/>
              <a:gd name="connsiteX105" fmla="*/ 2044700 w 2972544"/>
              <a:gd name="connsiteY105" fmla="*/ 1762125 h 1965325"/>
              <a:gd name="connsiteX106" fmla="*/ 1997075 w 2972544"/>
              <a:gd name="connsiteY106" fmla="*/ 1778000 h 1965325"/>
              <a:gd name="connsiteX107" fmla="*/ 1978025 w 2972544"/>
              <a:gd name="connsiteY107" fmla="*/ 1784350 h 1965325"/>
              <a:gd name="connsiteX108" fmla="*/ 1968500 w 2972544"/>
              <a:gd name="connsiteY108" fmla="*/ 1787525 h 1965325"/>
              <a:gd name="connsiteX109" fmla="*/ 1806575 w 2972544"/>
              <a:gd name="connsiteY109" fmla="*/ 1784350 h 1965325"/>
              <a:gd name="connsiteX110" fmla="*/ 1755775 w 2972544"/>
              <a:gd name="connsiteY110" fmla="*/ 1774825 h 1965325"/>
              <a:gd name="connsiteX111" fmla="*/ 1698625 w 2972544"/>
              <a:gd name="connsiteY111" fmla="*/ 1768475 h 1965325"/>
              <a:gd name="connsiteX112" fmla="*/ 1685925 w 2972544"/>
              <a:gd name="connsiteY112" fmla="*/ 1762125 h 1965325"/>
              <a:gd name="connsiteX113" fmla="*/ 1609725 w 2972544"/>
              <a:gd name="connsiteY113" fmla="*/ 1765300 h 1965325"/>
              <a:gd name="connsiteX114" fmla="*/ 1597025 w 2972544"/>
              <a:gd name="connsiteY114" fmla="*/ 1768475 h 1965325"/>
              <a:gd name="connsiteX115" fmla="*/ 1562100 w 2972544"/>
              <a:gd name="connsiteY115" fmla="*/ 1778000 h 1965325"/>
              <a:gd name="connsiteX116" fmla="*/ 1533525 w 2972544"/>
              <a:gd name="connsiteY116" fmla="*/ 1781175 h 1965325"/>
              <a:gd name="connsiteX117" fmla="*/ 1435100 w 2972544"/>
              <a:gd name="connsiteY117" fmla="*/ 1787525 h 1965325"/>
              <a:gd name="connsiteX118" fmla="*/ 1368425 w 2972544"/>
              <a:gd name="connsiteY118" fmla="*/ 1800225 h 1965325"/>
              <a:gd name="connsiteX119" fmla="*/ 1358900 w 2972544"/>
              <a:gd name="connsiteY119" fmla="*/ 1803400 h 1965325"/>
              <a:gd name="connsiteX120" fmla="*/ 1343025 w 2972544"/>
              <a:gd name="connsiteY120" fmla="*/ 1812925 h 1965325"/>
              <a:gd name="connsiteX121" fmla="*/ 1320800 w 2972544"/>
              <a:gd name="connsiteY121" fmla="*/ 1816100 h 1965325"/>
              <a:gd name="connsiteX122" fmla="*/ 1308100 w 2972544"/>
              <a:gd name="connsiteY122" fmla="*/ 1822450 h 1965325"/>
              <a:gd name="connsiteX123" fmla="*/ 1298575 w 2972544"/>
              <a:gd name="connsiteY123" fmla="*/ 1825625 h 1965325"/>
              <a:gd name="connsiteX124" fmla="*/ 1282700 w 2972544"/>
              <a:gd name="connsiteY124" fmla="*/ 1835150 h 1965325"/>
              <a:gd name="connsiteX125" fmla="*/ 1260475 w 2972544"/>
              <a:gd name="connsiteY125" fmla="*/ 1844675 h 1965325"/>
              <a:gd name="connsiteX126" fmla="*/ 1238250 w 2972544"/>
              <a:gd name="connsiteY126" fmla="*/ 1860550 h 1965325"/>
              <a:gd name="connsiteX127" fmla="*/ 1206500 w 2972544"/>
              <a:gd name="connsiteY127" fmla="*/ 1882775 h 1965325"/>
              <a:gd name="connsiteX128" fmla="*/ 1193800 w 2972544"/>
              <a:gd name="connsiteY128" fmla="*/ 1895475 h 1965325"/>
              <a:gd name="connsiteX129" fmla="*/ 1181100 w 2972544"/>
              <a:gd name="connsiteY129" fmla="*/ 1905000 h 1965325"/>
              <a:gd name="connsiteX130" fmla="*/ 1149350 w 2972544"/>
              <a:gd name="connsiteY130" fmla="*/ 1933575 h 1965325"/>
              <a:gd name="connsiteX131" fmla="*/ 1139825 w 2972544"/>
              <a:gd name="connsiteY131" fmla="*/ 1936750 h 1965325"/>
              <a:gd name="connsiteX132" fmla="*/ 1114425 w 2972544"/>
              <a:gd name="connsiteY132" fmla="*/ 1946275 h 1965325"/>
              <a:gd name="connsiteX133" fmla="*/ 1085850 w 2972544"/>
              <a:gd name="connsiteY133" fmla="*/ 1952625 h 1965325"/>
              <a:gd name="connsiteX134" fmla="*/ 1054100 w 2972544"/>
              <a:gd name="connsiteY134" fmla="*/ 1965325 h 1965325"/>
              <a:gd name="connsiteX135" fmla="*/ 803275 w 2972544"/>
              <a:gd name="connsiteY135" fmla="*/ 1962150 h 1965325"/>
              <a:gd name="connsiteX136" fmla="*/ 749300 w 2972544"/>
              <a:gd name="connsiteY136" fmla="*/ 1952625 h 1965325"/>
              <a:gd name="connsiteX137" fmla="*/ 733425 w 2972544"/>
              <a:gd name="connsiteY137" fmla="*/ 1946275 h 1965325"/>
              <a:gd name="connsiteX138" fmla="*/ 708025 w 2972544"/>
              <a:gd name="connsiteY138" fmla="*/ 1943100 h 1965325"/>
              <a:gd name="connsiteX139" fmla="*/ 682625 w 2972544"/>
              <a:gd name="connsiteY139" fmla="*/ 1936750 h 1965325"/>
              <a:gd name="connsiteX140" fmla="*/ 663575 w 2972544"/>
              <a:gd name="connsiteY140" fmla="*/ 1933575 h 1965325"/>
              <a:gd name="connsiteX141" fmla="*/ 612775 w 2972544"/>
              <a:gd name="connsiteY141" fmla="*/ 1930400 h 1965325"/>
              <a:gd name="connsiteX142" fmla="*/ 596900 w 2972544"/>
              <a:gd name="connsiteY142" fmla="*/ 1927225 h 1965325"/>
              <a:gd name="connsiteX143" fmla="*/ 577850 w 2972544"/>
              <a:gd name="connsiteY143" fmla="*/ 1920875 h 1965325"/>
              <a:gd name="connsiteX144" fmla="*/ 539750 w 2972544"/>
              <a:gd name="connsiteY144" fmla="*/ 1911350 h 1965325"/>
              <a:gd name="connsiteX145" fmla="*/ 504825 w 2972544"/>
              <a:gd name="connsiteY145" fmla="*/ 1882775 h 1965325"/>
              <a:gd name="connsiteX146" fmla="*/ 492125 w 2972544"/>
              <a:gd name="connsiteY146" fmla="*/ 1860550 h 1965325"/>
              <a:gd name="connsiteX147" fmla="*/ 479425 w 2972544"/>
              <a:gd name="connsiteY147" fmla="*/ 1847850 h 1965325"/>
              <a:gd name="connsiteX148" fmla="*/ 454025 w 2972544"/>
              <a:gd name="connsiteY148" fmla="*/ 1816100 h 1965325"/>
              <a:gd name="connsiteX149" fmla="*/ 438150 w 2972544"/>
              <a:gd name="connsiteY149" fmla="*/ 1803400 h 1965325"/>
              <a:gd name="connsiteX150" fmla="*/ 422275 w 2972544"/>
              <a:gd name="connsiteY150" fmla="*/ 1793875 h 1965325"/>
              <a:gd name="connsiteX151" fmla="*/ 412750 w 2972544"/>
              <a:gd name="connsiteY151" fmla="*/ 1784350 h 1965325"/>
              <a:gd name="connsiteX152" fmla="*/ 400050 w 2972544"/>
              <a:gd name="connsiteY152" fmla="*/ 1774825 h 1965325"/>
              <a:gd name="connsiteX153" fmla="*/ 387350 w 2972544"/>
              <a:gd name="connsiteY153" fmla="*/ 1752600 h 1965325"/>
              <a:gd name="connsiteX154" fmla="*/ 361950 w 2972544"/>
              <a:gd name="connsiteY154" fmla="*/ 1730375 h 1965325"/>
              <a:gd name="connsiteX155" fmla="*/ 342900 w 2972544"/>
              <a:gd name="connsiteY155" fmla="*/ 1708150 h 1965325"/>
              <a:gd name="connsiteX156" fmla="*/ 327025 w 2972544"/>
              <a:gd name="connsiteY156" fmla="*/ 1692275 h 1965325"/>
              <a:gd name="connsiteX157" fmla="*/ 298450 w 2972544"/>
              <a:gd name="connsiteY157" fmla="*/ 1651000 h 1965325"/>
              <a:gd name="connsiteX158" fmla="*/ 292100 w 2972544"/>
              <a:gd name="connsiteY158" fmla="*/ 1641475 h 1965325"/>
              <a:gd name="connsiteX159" fmla="*/ 273050 w 2972544"/>
              <a:gd name="connsiteY159" fmla="*/ 1616075 h 1965325"/>
              <a:gd name="connsiteX160" fmla="*/ 254000 w 2972544"/>
              <a:gd name="connsiteY160" fmla="*/ 1590675 h 1965325"/>
              <a:gd name="connsiteX161" fmla="*/ 247650 w 2972544"/>
              <a:gd name="connsiteY161" fmla="*/ 1571625 h 1965325"/>
              <a:gd name="connsiteX162" fmla="*/ 231775 w 2972544"/>
              <a:gd name="connsiteY162" fmla="*/ 1549400 h 1965325"/>
              <a:gd name="connsiteX163" fmla="*/ 225425 w 2972544"/>
              <a:gd name="connsiteY163" fmla="*/ 1536700 h 1965325"/>
              <a:gd name="connsiteX164" fmla="*/ 222250 w 2972544"/>
              <a:gd name="connsiteY164" fmla="*/ 1527175 h 1965325"/>
              <a:gd name="connsiteX165" fmla="*/ 215900 w 2972544"/>
              <a:gd name="connsiteY165" fmla="*/ 1517650 h 1965325"/>
              <a:gd name="connsiteX166" fmla="*/ 203200 w 2972544"/>
              <a:gd name="connsiteY166" fmla="*/ 1492250 h 1965325"/>
              <a:gd name="connsiteX167" fmla="*/ 200025 w 2972544"/>
              <a:gd name="connsiteY167" fmla="*/ 1479550 h 1965325"/>
              <a:gd name="connsiteX168" fmla="*/ 193675 w 2972544"/>
              <a:gd name="connsiteY168" fmla="*/ 1463675 h 1965325"/>
              <a:gd name="connsiteX169" fmla="*/ 187325 w 2972544"/>
              <a:gd name="connsiteY169" fmla="*/ 1425575 h 1965325"/>
              <a:gd name="connsiteX170" fmla="*/ 184150 w 2972544"/>
              <a:gd name="connsiteY170" fmla="*/ 1409700 h 1965325"/>
              <a:gd name="connsiteX171" fmla="*/ 177800 w 2972544"/>
              <a:gd name="connsiteY171" fmla="*/ 1187450 h 1965325"/>
              <a:gd name="connsiteX172" fmla="*/ 174625 w 2972544"/>
              <a:gd name="connsiteY172" fmla="*/ 1171575 h 1965325"/>
              <a:gd name="connsiteX173" fmla="*/ 158750 w 2972544"/>
              <a:gd name="connsiteY173" fmla="*/ 1146175 h 1965325"/>
              <a:gd name="connsiteX174" fmla="*/ 149225 w 2972544"/>
              <a:gd name="connsiteY174" fmla="*/ 1136650 h 1965325"/>
              <a:gd name="connsiteX175" fmla="*/ 142875 w 2972544"/>
              <a:gd name="connsiteY175" fmla="*/ 1127125 h 1965325"/>
              <a:gd name="connsiteX176" fmla="*/ 104775 w 2972544"/>
              <a:gd name="connsiteY176" fmla="*/ 1101725 h 1965325"/>
              <a:gd name="connsiteX177" fmla="*/ 82550 w 2972544"/>
              <a:gd name="connsiteY177" fmla="*/ 1092200 h 1965325"/>
              <a:gd name="connsiteX178" fmla="*/ 57150 w 2972544"/>
              <a:gd name="connsiteY178" fmla="*/ 1079500 h 1965325"/>
              <a:gd name="connsiteX179" fmla="*/ 47625 w 2972544"/>
              <a:gd name="connsiteY179" fmla="*/ 1073150 h 1965325"/>
              <a:gd name="connsiteX180" fmla="*/ 28575 w 2972544"/>
              <a:gd name="connsiteY180" fmla="*/ 1069975 h 1965325"/>
              <a:gd name="connsiteX181" fmla="*/ 0 w 2972544"/>
              <a:gd name="connsiteY181" fmla="*/ 1066800 h 196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2972544" h="1965325">
                <a:moveTo>
                  <a:pt x="1990725" y="0"/>
                </a:moveTo>
                <a:cubicBezTo>
                  <a:pt x="2082800" y="8467"/>
                  <a:pt x="2174634" y="20175"/>
                  <a:pt x="2266950" y="25400"/>
                </a:cubicBezTo>
                <a:cubicBezTo>
                  <a:pt x="2343036" y="29707"/>
                  <a:pt x="2419394" y="25789"/>
                  <a:pt x="2495550" y="28575"/>
                </a:cubicBezTo>
                <a:cubicBezTo>
                  <a:pt x="2506336" y="28970"/>
                  <a:pt x="2527300" y="34925"/>
                  <a:pt x="2527300" y="34925"/>
                </a:cubicBezTo>
                <a:cubicBezTo>
                  <a:pt x="2535196" y="40189"/>
                  <a:pt x="2540318" y="44172"/>
                  <a:pt x="2549525" y="47625"/>
                </a:cubicBezTo>
                <a:cubicBezTo>
                  <a:pt x="2553611" y="49157"/>
                  <a:pt x="2558139" y="49268"/>
                  <a:pt x="2562225" y="50800"/>
                </a:cubicBezTo>
                <a:cubicBezTo>
                  <a:pt x="2566657" y="52462"/>
                  <a:pt x="2570531" y="55392"/>
                  <a:pt x="2574925" y="57150"/>
                </a:cubicBezTo>
                <a:cubicBezTo>
                  <a:pt x="2581140" y="59636"/>
                  <a:pt x="2587988" y="60507"/>
                  <a:pt x="2593975" y="63500"/>
                </a:cubicBezTo>
                <a:cubicBezTo>
                  <a:pt x="2598208" y="65617"/>
                  <a:pt x="2602281" y="68092"/>
                  <a:pt x="2606675" y="69850"/>
                </a:cubicBezTo>
                <a:cubicBezTo>
                  <a:pt x="2612890" y="72336"/>
                  <a:pt x="2619375" y="74083"/>
                  <a:pt x="2625725" y="76200"/>
                </a:cubicBezTo>
                <a:cubicBezTo>
                  <a:pt x="2639390" y="80755"/>
                  <a:pt x="2632003" y="78563"/>
                  <a:pt x="2647950" y="82550"/>
                </a:cubicBezTo>
                <a:cubicBezTo>
                  <a:pt x="2672542" y="107142"/>
                  <a:pt x="2660236" y="101462"/>
                  <a:pt x="2679700" y="107950"/>
                </a:cubicBezTo>
                <a:cubicBezTo>
                  <a:pt x="2689511" y="117761"/>
                  <a:pt x="2689706" y="118854"/>
                  <a:pt x="2701925" y="127000"/>
                </a:cubicBezTo>
                <a:cubicBezTo>
                  <a:pt x="2707060" y="130423"/>
                  <a:pt x="2712863" y="132822"/>
                  <a:pt x="2717800" y="136525"/>
                </a:cubicBezTo>
                <a:cubicBezTo>
                  <a:pt x="2721392" y="139219"/>
                  <a:pt x="2723876" y="143175"/>
                  <a:pt x="2727325" y="146050"/>
                </a:cubicBezTo>
                <a:cubicBezTo>
                  <a:pt x="2730256" y="148493"/>
                  <a:pt x="2733675" y="150283"/>
                  <a:pt x="2736850" y="152400"/>
                </a:cubicBezTo>
                <a:cubicBezTo>
                  <a:pt x="2752616" y="176049"/>
                  <a:pt x="2732353" y="147004"/>
                  <a:pt x="2752725" y="171450"/>
                </a:cubicBezTo>
                <a:cubicBezTo>
                  <a:pt x="2774827" y="197972"/>
                  <a:pt x="2740773" y="162673"/>
                  <a:pt x="2768600" y="190500"/>
                </a:cubicBezTo>
                <a:cubicBezTo>
                  <a:pt x="2770605" y="196514"/>
                  <a:pt x="2775594" y="212104"/>
                  <a:pt x="2778125" y="215900"/>
                </a:cubicBezTo>
                <a:cubicBezTo>
                  <a:pt x="2781446" y="220881"/>
                  <a:pt x="2786592" y="224367"/>
                  <a:pt x="2790825" y="228600"/>
                </a:cubicBezTo>
                <a:cubicBezTo>
                  <a:pt x="2799545" y="263482"/>
                  <a:pt x="2786329" y="219872"/>
                  <a:pt x="2803525" y="250825"/>
                </a:cubicBezTo>
                <a:cubicBezTo>
                  <a:pt x="2809230" y="261094"/>
                  <a:pt x="2810458" y="274518"/>
                  <a:pt x="2813050" y="285750"/>
                </a:cubicBezTo>
                <a:cubicBezTo>
                  <a:pt x="2815012" y="294254"/>
                  <a:pt x="2814559" y="303888"/>
                  <a:pt x="2819400" y="311150"/>
                </a:cubicBezTo>
                <a:lnTo>
                  <a:pt x="2825750" y="320675"/>
                </a:lnTo>
                <a:cubicBezTo>
                  <a:pt x="2826808" y="325967"/>
                  <a:pt x="2826692" y="331637"/>
                  <a:pt x="2828925" y="336550"/>
                </a:cubicBezTo>
                <a:cubicBezTo>
                  <a:pt x="2832083" y="343498"/>
                  <a:pt x="2841625" y="355600"/>
                  <a:pt x="2841625" y="355600"/>
                </a:cubicBezTo>
                <a:cubicBezTo>
                  <a:pt x="2844144" y="368193"/>
                  <a:pt x="2847321" y="385387"/>
                  <a:pt x="2851150" y="396875"/>
                </a:cubicBezTo>
                <a:cubicBezTo>
                  <a:pt x="2852208" y="400050"/>
                  <a:pt x="2853599" y="403133"/>
                  <a:pt x="2854325" y="406400"/>
                </a:cubicBezTo>
                <a:cubicBezTo>
                  <a:pt x="2855722" y="412684"/>
                  <a:pt x="2856590" y="419077"/>
                  <a:pt x="2857500" y="425450"/>
                </a:cubicBezTo>
                <a:cubicBezTo>
                  <a:pt x="2858707" y="433897"/>
                  <a:pt x="2858887" y="442507"/>
                  <a:pt x="2860675" y="450850"/>
                </a:cubicBezTo>
                <a:cubicBezTo>
                  <a:pt x="2863618" y="464582"/>
                  <a:pt x="2867499" y="470849"/>
                  <a:pt x="2873375" y="482600"/>
                </a:cubicBezTo>
                <a:cubicBezTo>
                  <a:pt x="2874472" y="489184"/>
                  <a:pt x="2876883" y="506772"/>
                  <a:pt x="2879725" y="514350"/>
                </a:cubicBezTo>
                <a:cubicBezTo>
                  <a:pt x="2881387" y="518782"/>
                  <a:pt x="2884211" y="522700"/>
                  <a:pt x="2886075" y="527050"/>
                </a:cubicBezTo>
                <a:cubicBezTo>
                  <a:pt x="2887393" y="530126"/>
                  <a:pt x="2887753" y="533582"/>
                  <a:pt x="2889250" y="536575"/>
                </a:cubicBezTo>
                <a:cubicBezTo>
                  <a:pt x="2890957" y="539988"/>
                  <a:pt x="2893893" y="542687"/>
                  <a:pt x="2895600" y="546100"/>
                </a:cubicBezTo>
                <a:cubicBezTo>
                  <a:pt x="2897097" y="549093"/>
                  <a:pt x="2897150" y="552699"/>
                  <a:pt x="2898775" y="555625"/>
                </a:cubicBezTo>
                <a:cubicBezTo>
                  <a:pt x="2902481" y="562296"/>
                  <a:pt x="2907242" y="568325"/>
                  <a:pt x="2911475" y="574675"/>
                </a:cubicBezTo>
                <a:lnTo>
                  <a:pt x="2924175" y="593725"/>
                </a:lnTo>
                <a:cubicBezTo>
                  <a:pt x="2926292" y="596900"/>
                  <a:pt x="2928818" y="599837"/>
                  <a:pt x="2930525" y="603250"/>
                </a:cubicBezTo>
                <a:cubicBezTo>
                  <a:pt x="2938582" y="619363"/>
                  <a:pt x="2934250" y="612012"/>
                  <a:pt x="2943225" y="625475"/>
                </a:cubicBezTo>
                <a:cubicBezTo>
                  <a:pt x="2944283" y="629708"/>
                  <a:pt x="2944449" y="634272"/>
                  <a:pt x="2946400" y="638175"/>
                </a:cubicBezTo>
                <a:cubicBezTo>
                  <a:pt x="2949813" y="645001"/>
                  <a:pt x="2959100" y="657225"/>
                  <a:pt x="2959100" y="657225"/>
                </a:cubicBezTo>
                <a:cubicBezTo>
                  <a:pt x="2980566" y="732357"/>
                  <a:pt x="2972220" y="694952"/>
                  <a:pt x="2962275" y="854075"/>
                </a:cubicBezTo>
                <a:cubicBezTo>
                  <a:pt x="2961649" y="864096"/>
                  <a:pt x="2955185" y="872910"/>
                  <a:pt x="2952750" y="882650"/>
                </a:cubicBezTo>
                <a:cubicBezTo>
                  <a:pt x="2951692" y="886883"/>
                  <a:pt x="2951294" y="891339"/>
                  <a:pt x="2949575" y="895350"/>
                </a:cubicBezTo>
                <a:cubicBezTo>
                  <a:pt x="2948072" y="898857"/>
                  <a:pt x="2945342" y="901700"/>
                  <a:pt x="2943225" y="904875"/>
                </a:cubicBezTo>
                <a:cubicBezTo>
                  <a:pt x="2936636" y="944409"/>
                  <a:pt x="2943575" y="908885"/>
                  <a:pt x="2936875" y="933450"/>
                </a:cubicBezTo>
                <a:cubicBezTo>
                  <a:pt x="2934579" y="941870"/>
                  <a:pt x="2933285" y="950571"/>
                  <a:pt x="2930525" y="958850"/>
                </a:cubicBezTo>
                <a:cubicBezTo>
                  <a:pt x="2929467" y="962025"/>
                  <a:pt x="2928668" y="965299"/>
                  <a:pt x="2927350" y="968375"/>
                </a:cubicBezTo>
                <a:cubicBezTo>
                  <a:pt x="2920851" y="983538"/>
                  <a:pt x="2920486" y="977811"/>
                  <a:pt x="2917825" y="993775"/>
                </a:cubicBezTo>
                <a:cubicBezTo>
                  <a:pt x="2915364" y="1008538"/>
                  <a:pt x="2914410" y="1023549"/>
                  <a:pt x="2911475" y="1038225"/>
                </a:cubicBezTo>
                <a:cubicBezTo>
                  <a:pt x="2910417" y="1043517"/>
                  <a:pt x="2909265" y="1048791"/>
                  <a:pt x="2908300" y="1054100"/>
                </a:cubicBezTo>
                <a:cubicBezTo>
                  <a:pt x="2907148" y="1060434"/>
                  <a:pt x="2906388" y="1066837"/>
                  <a:pt x="2905125" y="1073150"/>
                </a:cubicBezTo>
                <a:cubicBezTo>
                  <a:pt x="2903211" y="1082718"/>
                  <a:pt x="2900819" y="1092184"/>
                  <a:pt x="2898775" y="1101725"/>
                </a:cubicBezTo>
                <a:cubicBezTo>
                  <a:pt x="2897644" y="1107002"/>
                  <a:pt x="2896771" y="1112332"/>
                  <a:pt x="2895600" y="1117600"/>
                </a:cubicBezTo>
                <a:cubicBezTo>
                  <a:pt x="2894653" y="1121860"/>
                  <a:pt x="2893372" y="1126040"/>
                  <a:pt x="2892425" y="1130300"/>
                </a:cubicBezTo>
                <a:cubicBezTo>
                  <a:pt x="2891254" y="1135568"/>
                  <a:pt x="2890559" y="1140940"/>
                  <a:pt x="2889250" y="1146175"/>
                </a:cubicBezTo>
                <a:cubicBezTo>
                  <a:pt x="2888438" y="1149422"/>
                  <a:pt x="2886994" y="1152482"/>
                  <a:pt x="2886075" y="1155700"/>
                </a:cubicBezTo>
                <a:cubicBezTo>
                  <a:pt x="2884876" y="1159896"/>
                  <a:pt x="2884183" y="1164229"/>
                  <a:pt x="2882900" y="1168400"/>
                </a:cubicBezTo>
                <a:cubicBezTo>
                  <a:pt x="2879947" y="1177996"/>
                  <a:pt x="2875810" y="1187235"/>
                  <a:pt x="2873375" y="1196975"/>
                </a:cubicBezTo>
                <a:cubicBezTo>
                  <a:pt x="2871258" y="1205442"/>
                  <a:pt x="2869785" y="1214096"/>
                  <a:pt x="2867025" y="1222375"/>
                </a:cubicBezTo>
                <a:lnTo>
                  <a:pt x="2860675" y="1241425"/>
                </a:lnTo>
                <a:cubicBezTo>
                  <a:pt x="2859617" y="1244600"/>
                  <a:pt x="2858312" y="1247703"/>
                  <a:pt x="2857500" y="1250950"/>
                </a:cubicBezTo>
                <a:cubicBezTo>
                  <a:pt x="2856483" y="1255019"/>
                  <a:pt x="2853427" y="1268620"/>
                  <a:pt x="2851150" y="1273175"/>
                </a:cubicBezTo>
                <a:cubicBezTo>
                  <a:pt x="2849443" y="1276588"/>
                  <a:pt x="2846350" y="1279213"/>
                  <a:pt x="2844800" y="1282700"/>
                </a:cubicBezTo>
                <a:cubicBezTo>
                  <a:pt x="2842082" y="1288817"/>
                  <a:pt x="2842163" y="1296181"/>
                  <a:pt x="2838450" y="1301750"/>
                </a:cubicBezTo>
                <a:cubicBezTo>
                  <a:pt x="2807382" y="1348352"/>
                  <a:pt x="2838926" y="1299329"/>
                  <a:pt x="2819400" y="1333500"/>
                </a:cubicBezTo>
                <a:cubicBezTo>
                  <a:pt x="2817507" y="1336813"/>
                  <a:pt x="2814757" y="1339612"/>
                  <a:pt x="2813050" y="1343025"/>
                </a:cubicBezTo>
                <a:cubicBezTo>
                  <a:pt x="2811553" y="1346018"/>
                  <a:pt x="2811372" y="1349557"/>
                  <a:pt x="2809875" y="1352550"/>
                </a:cubicBezTo>
                <a:cubicBezTo>
                  <a:pt x="2808168" y="1355963"/>
                  <a:pt x="2805232" y="1358662"/>
                  <a:pt x="2803525" y="1362075"/>
                </a:cubicBezTo>
                <a:cubicBezTo>
                  <a:pt x="2802028" y="1365068"/>
                  <a:pt x="2801847" y="1368607"/>
                  <a:pt x="2800350" y="1371600"/>
                </a:cubicBezTo>
                <a:cubicBezTo>
                  <a:pt x="2798643" y="1375013"/>
                  <a:pt x="2795707" y="1377712"/>
                  <a:pt x="2794000" y="1381125"/>
                </a:cubicBezTo>
                <a:cubicBezTo>
                  <a:pt x="2792503" y="1384118"/>
                  <a:pt x="2792450" y="1387724"/>
                  <a:pt x="2790825" y="1390650"/>
                </a:cubicBezTo>
                <a:cubicBezTo>
                  <a:pt x="2770406" y="1427405"/>
                  <a:pt x="2786598" y="1396085"/>
                  <a:pt x="2768600" y="1419225"/>
                </a:cubicBezTo>
                <a:cubicBezTo>
                  <a:pt x="2763915" y="1425249"/>
                  <a:pt x="2760479" y="1432170"/>
                  <a:pt x="2755900" y="1438275"/>
                </a:cubicBezTo>
                <a:cubicBezTo>
                  <a:pt x="2752725" y="1442508"/>
                  <a:pt x="2749410" y="1446640"/>
                  <a:pt x="2746375" y="1450975"/>
                </a:cubicBezTo>
                <a:cubicBezTo>
                  <a:pt x="2740186" y="1459816"/>
                  <a:pt x="2725548" y="1485434"/>
                  <a:pt x="2714625" y="1489075"/>
                </a:cubicBezTo>
                <a:cubicBezTo>
                  <a:pt x="2697161" y="1494896"/>
                  <a:pt x="2712809" y="1488752"/>
                  <a:pt x="2695575" y="1498600"/>
                </a:cubicBezTo>
                <a:cubicBezTo>
                  <a:pt x="2667377" y="1514713"/>
                  <a:pt x="2696556" y="1495829"/>
                  <a:pt x="2673350" y="1511300"/>
                </a:cubicBezTo>
                <a:cubicBezTo>
                  <a:pt x="2667557" y="1519989"/>
                  <a:pt x="2667501" y="1522719"/>
                  <a:pt x="2657475" y="1527175"/>
                </a:cubicBezTo>
                <a:cubicBezTo>
                  <a:pt x="2651358" y="1529893"/>
                  <a:pt x="2643994" y="1529812"/>
                  <a:pt x="2638425" y="1533525"/>
                </a:cubicBezTo>
                <a:cubicBezTo>
                  <a:pt x="2635250" y="1535642"/>
                  <a:pt x="2632313" y="1538168"/>
                  <a:pt x="2628900" y="1539875"/>
                </a:cubicBezTo>
                <a:cubicBezTo>
                  <a:pt x="2624657" y="1541996"/>
                  <a:pt x="2610337" y="1545411"/>
                  <a:pt x="2606675" y="1546225"/>
                </a:cubicBezTo>
                <a:cubicBezTo>
                  <a:pt x="2586429" y="1550724"/>
                  <a:pt x="2593807" y="1548439"/>
                  <a:pt x="2571750" y="1552575"/>
                </a:cubicBezTo>
                <a:cubicBezTo>
                  <a:pt x="2521717" y="1561956"/>
                  <a:pt x="2558273" y="1556315"/>
                  <a:pt x="2517775" y="1562100"/>
                </a:cubicBezTo>
                <a:cubicBezTo>
                  <a:pt x="2499566" y="1568170"/>
                  <a:pt x="2517279" y="1562703"/>
                  <a:pt x="2492375" y="1568450"/>
                </a:cubicBezTo>
                <a:cubicBezTo>
                  <a:pt x="2477627" y="1571853"/>
                  <a:pt x="2459363" y="1576654"/>
                  <a:pt x="2444750" y="1581150"/>
                </a:cubicBezTo>
                <a:cubicBezTo>
                  <a:pt x="2438353" y="1583118"/>
                  <a:pt x="2432194" y="1585877"/>
                  <a:pt x="2425700" y="1587500"/>
                </a:cubicBezTo>
                <a:cubicBezTo>
                  <a:pt x="2421467" y="1588558"/>
                  <a:pt x="2417086" y="1589143"/>
                  <a:pt x="2413000" y="1590675"/>
                </a:cubicBezTo>
                <a:cubicBezTo>
                  <a:pt x="2408568" y="1592337"/>
                  <a:pt x="2404718" y="1595326"/>
                  <a:pt x="2400300" y="1597025"/>
                </a:cubicBezTo>
                <a:cubicBezTo>
                  <a:pt x="2380048" y="1604814"/>
                  <a:pt x="2376049" y="1605469"/>
                  <a:pt x="2359025" y="1609725"/>
                </a:cubicBezTo>
                <a:cubicBezTo>
                  <a:pt x="2351061" y="1615698"/>
                  <a:pt x="2335093" y="1628041"/>
                  <a:pt x="2327275" y="1631950"/>
                </a:cubicBezTo>
                <a:cubicBezTo>
                  <a:pt x="2323372" y="1633901"/>
                  <a:pt x="2318808" y="1634067"/>
                  <a:pt x="2314575" y="1635125"/>
                </a:cubicBezTo>
                <a:cubicBezTo>
                  <a:pt x="2290662" y="1651067"/>
                  <a:pt x="2321053" y="1632349"/>
                  <a:pt x="2292350" y="1644650"/>
                </a:cubicBezTo>
                <a:cubicBezTo>
                  <a:pt x="2288843" y="1646153"/>
                  <a:pt x="2286238" y="1649293"/>
                  <a:pt x="2282825" y="1651000"/>
                </a:cubicBezTo>
                <a:cubicBezTo>
                  <a:pt x="2277490" y="1653668"/>
                  <a:pt x="2265686" y="1655824"/>
                  <a:pt x="2260600" y="1657350"/>
                </a:cubicBezTo>
                <a:cubicBezTo>
                  <a:pt x="2254189" y="1659273"/>
                  <a:pt x="2248114" y="1662387"/>
                  <a:pt x="2241550" y="1663700"/>
                </a:cubicBezTo>
                <a:cubicBezTo>
                  <a:pt x="2216277" y="1668755"/>
                  <a:pt x="2231038" y="1666279"/>
                  <a:pt x="2197100" y="1670050"/>
                </a:cubicBezTo>
                <a:cubicBezTo>
                  <a:pt x="2193925" y="1671108"/>
                  <a:pt x="2190622" y="1671840"/>
                  <a:pt x="2187575" y="1673225"/>
                </a:cubicBezTo>
                <a:cubicBezTo>
                  <a:pt x="2178957" y="1677142"/>
                  <a:pt x="2171358" y="1683629"/>
                  <a:pt x="2162175" y="1685925"/>
                </a:cubicBezTo>
                <a:lnTo>
                  <a:pt x="2149475" y="1689100"/>
                </a:lnTo>
                <a:cubicBezTo>
                  <a:pt x="2146300" y="1691217"/>
                  <a:pt x="2143437" y="1693900"/>
                  <a:pt x="2139950" y="1695450"/>
                </a:cubicBezTo>
                <a:cubicBezTo>
                  <a:pt x="2133833" y="1698168"/>
                  <a:pt x="2126469" y="1698087"/>
                  <a:pt x="2120900" y="1701800"/>
                </a:cubicBezTo>
                <a:cubicBezTo>
                  <a:pt x="2086863" y="1724491"/>
                  <a:pt x="2138520" y="1689154"/>
                  <a:pt x="2101850" y="1717675"/>
                </a:cubicBezTo>
                <a:cubicBezTo>
                  <a:pt x="2095826" y="1722360"/>
                  <a:pt x="2088196" y="1724979"/>
                  <a:pt x="2082800" y="1730375"/>
                </a:cubicBezTo>
                <a:cubicBezTo>
                  <a:pt x="2073958" y="1739217"/>
                  <a:pt x="2057961" y="1757705"/>
                  <a:pt x="2044700" y="1762125"/>
                </a:cubicBezTo>
                <a:lnTo>
                  <a:pt x="1997075" y="1778000"/>
                </a:lnTo>
                <a:lnTo>
                  <a:pt x="1978025" y="1784350"/>
                </a:lnTo>
                <a:lnTo>
                  <a:pt x="1968500" y="1787525"/>
                </a:lnTo>
                <a:cubicBezTo>
                  <a:pt x="1914525" y="1786467"/>
                  <a:pt x="1860497" y="1786959"/>
                  <a:pt x="1806575" y="1784350"/>
                </a:cubicBezTo>
                <a:cubicBezTo>
                  <a:pt x="1794750" y="1783778"/>
                  <a:pt x="1770296" y="1777245"/>
                  <a:pt x="1755775" y="1774825"/>
                </a:cubicBezTo>
                <a:cubicBezTo>
                  <a:pt x="1732600" y="1770962"/>
                  <a:pt x="1724411" y="1770819"/>
                  <a:pt x="1698625" y="1768475"/>
                </a:cubicBezTo>
                <a:cubicBezTo>
                  <a:pt x="1694392" y="1766358"/>
                  <a:pt x="1690655" y="1762294"/>
                  <a:pt x="1685925" y="1762125"/>
                </a:cubicBezTo>
                <a:cubicBezTo>
                  <a:pt x="1660519" y="1761218"/>
                  <a:pt x="1635082" y="1763489"/>
                  <a:pt x="1609725" y="1765300"/>
                </a:cubicBezTo>
                <a:cubicBezTo>
                  <a:pt x="1605372" y="1765611"/>
                  <a:pt x="1601235" y="1767327"/>
                  <a:pt x="1597025" y="1768475"/>
                </a:cubicBezTo>
                <a:cubicBezTo>
                  <a:pt x="1596530" y="1768610"/>
                  <a:pt x="1567592" y="1777155"/>
                  <a:pt x="1562100" y="1778000"/>
                </a:cubicBezTo>
                <a:cubicBezTo>
                  <a:pt x="1552628" y="1779457"/>
                  <a:pt x="1543082" y="1780458"/>
                  <a:pt x="1533525" y="1781175"/>
                </a:cubicBezTo>
                <a:cubicBezTo>
                  <a:pt x="1500741" y="1783634"/>
                  <a:pt x="1467908" y="1785408"/>
                  <a:pt x="1435100" y="1787525"/>
                </a:cubicBezTo>
                <a:cubicBezTo>
                  <a:pt x="1418471" y="1790459"/>
                  <a:pt x="1388903" y="1794374"/>
                  <a:pt x="1368425" y="1800225"/>
                </a:cubicBezTo>
                <a:cubicBezTo>
                  <a:pt x="1365207" y="1801144"/>
                  <a:pt x="1361893" y="1801903"/>
                  <a:pt x="1358900" y="1803400"/>
                </a:cubicBezTo>
                <a:cubicBezTo>
                  <a:pt x="1353380" y="1806160"/>
                  <a:pt x="1348879" y="1810974"/>
                  <a:pt x="1343025" y="1812925"/>
                </a:cubicBezTo>
                <a:cubicBezTo>
                  <a:pt x="1335925" y="1815292"/>
                  <a:pt x="1328208" y="1815042"/>
                  <a:pt x="1320800" y="1816100"/>
                </a:cubicBezTo>
                <a:cubicBezTo>
                  <a:pt x="1316567" y="1818217"/>
                  <a:pt x="1312450" y="1820586"/>
                  <a:pt x="1308100" y="1822450"/>
                </a:cubicBezTo>
                <a:cubicBezTo>
                  <a:pt x="1305024" y="1823768"/>
                  <a:pt x="1301568" y="1824128"/>
                  <a:pt x="1298575" y="1825625"/>
                </a:cubicBezTo>
                <a:cubicBezTo>
                  <a:pt x="1293055" y="1828385"/>
                  <a:pt x="1288220" y="1832390"/>
                  <a:pt x="1282700" y="1835150"/>
                </a:cubicBezTo>
                <a:cubicBezTo>
                  <a:pt x="1275491" y="1838755"/>
                  <a:pt x="1267684" y="1841070"/>
                  <a:pt x="1260475" y="1844675"/>
                </a:cubicBezTo>
                <a:cubicBezTo>
                  <a:pt x="1255314" y="1847256"/>
                  <a:pt x="1241845" y="1858033"/>
                  <a:pt x="1238250" y="1860550"/>
                </a:cubicBezTo>
                <a:cubicBezTo>
                  <a:pt x="1229702" y="1866533"/>
                  <a:pt x="1214970" y="1875363"/>
                  <a:pt x="1206500" y="1882775"/>
                </a:cubicBezTo>
                <a:cubicBezTo>
                  <a:pt x="1201994" y="1886717"/>
                  <a:pt x="1198306" y="1891533"/>
                  <a:pt x="1193800" y="1895475"/>
                </a:cubicBezTo>
                <a:cubicBezTo>
                  <a:pt x="1189818" y="1898960"/>
                  <a:pt x="1185033" y="1901460"/>
                  <a:pt x="1181100" y="1905000"/>
                </a:cubicBezTo>
                <a:cubicBezTo>
                  <a:pt x="1169711" y="1915250"/>
                  <a:pt x="1162515" y="1926052"/>
                  <a:pt x="1149350" y="1933575"/>
                </a:cubicBezTo>
                <a:cubicBezTo>
                  <a:pt x="1146444" y="1935235"/>
                  <a:pt x="1142959" y="1935575"/>
                  <a:pt x="1139825" y="1936750"/>
                </a:cubicBezTo>
                <a:cubicBezTo>
                  <a:pt x="1133998" y="1938935"/>
                  <a:pt x="1121632" y="1944473"/>
                  <a:pt x="1114425" y="1946275"/>
                </a:cubicBezTo>
                <a:cubicBezTo>
                  <a:pt x="1107046" y="1948120"/>
                  <a:pt x="1093455" y="1949909"/>
                  <a:pt x="1085850" y="1952625"/>
                </a:cubicBezTo>
                <a:cubicBezTo>
                  <a:pt x="1075115" y="1956459"/>
                  <a:pt x="1054100" y="1965325"/>
                  <a:pt x="1054100" y="1965325"/>
                </a:cubicBezTo>
                <a:lnTo>
                  <a:pt x="803275" y="1962150"/>
                </a:lnTo>
                <a:cubicBezTo>
                  <a:pt x="795201" y="1961962"/>
                  <a:pt x="752570" y="1953933"/>
                  <a:pt x="749300" y="1952625"/>
                </a:cubicBezTo>
                <a:cubicBezTo>
                  <a:pt x="744008" y="1950508"/>
                  <a:pt x="738978" y="1947557"/>
                  <a:pt x="733425" y="1946275"/>
                </a:cubicBezTo>
                <a:cubicBezTo>
                  <a:pt x="725111" y="1944356"/>
                  <a:pt x="716492" y="1944158"/>
                  <a:pt x="708025" y="1943100"/>
                </a:cubicBezTo>
                <a:cubicBezTo>
                  <a:pt x="694806" y="1938694"/>
                  <a:pt x="699483" y="1939815"/>
                  <a:pt x="682625" y="1936750"/>
                </a:cubicBezTo>
                <a:cubicBezTo>
                  <a:pt x="676291" y="1935598"/>
                  <a:pt x="669986" y="1934158"/>
                  <a:pt x="663575" y="1933575"/>
                </a:cubicBezTo>
                <a:cubicBezTo>
                  <a:pt x="646678" y="1932039"/>
                  <a:pt x="629708" y="1931458"/>
                  <a:pt x="612775" y="1930400"/>
                </a:cubicBezTo>
                <a:cubicBezTo>
                  <a:pt x="607483" y="1929342"/>
                  <a:pt x="602106" y="1928645"/>
                  <a:pt x="596900" y="1927225"/>
                </a:cubicBezTo>
                <a:cubicBezTo>
                  <a:pt x="590442" y="1925464"/>
                  <a:pt x="584247" y="1922843"/>
                  <a:pt x="577850" y="1920875"/>
                </a:cubicBezTo>
                <a:cubicBezTo>
                  <a:pt x="556031" y="1914161"/>
                  <a:pt x="559262" y="1915252"/>
                  <a:pt x="539750" y="1911350"/>
                </a:cubicBezTo>
                <a:cubicBezTo>
                  <a:pt x="519037" y="1883732"/>
                  <a:pt x="544519" y="1914530"/>
                  <a:pt x="504825" y="1882775"/>
                </a:cubicBezTo>
                <a:cubicBezTo>
                  <a:pt x="499511" y="1878523"/>
                  <a:pt x="495641" y="1865237"/>
                  <a:pt x="492125" y="1860550"/>
                </a:cubicBezTo>
                <a:cubicBezTo>
                  <a:pt x="488533" y="1855761"/>
                  <a:pt x="483321" y="1852396"/>
                  <a:pt x="479425" y="1847850"/>
                </a:cubicBezTo>
                <a:cubicBezTo>
                  <a:pt x="470605" y="1837560"/>
                  <a:pt x="464608" y="1824567"/>
                  <a:pt x="454025" y="1816100"/>
                </a:cubicBezTo>
                <a:cubicBezTo>
                  <a:pt x="448733" y="1811867"/>
                  <a:pt x="443702" y="1807286"/>
                  <a:pt x="438150" y="1803400"/>
                </a:cubicBezTo>
                <a:cubicBezTo>
                  <a:pt x="433094" y="1799861"/>
                  <a:pt x="427212" y="1797578"/>
                  <a:pt x="422275" y="1793875"/>
                </a:cubicBezTo>
                <a:cubicBezTo>
                  <a:pt x="418683" y="1791181"/>
                  <a:pt x="416159" y="1787272"/>
                  <a:pt x="412750" y="1784350"/>
                </a:cubicBezTo>
                <a:cubicBezTo>
                  <a:pt x="408732" y="1780906"/>
                  <a:pt x="404283" y="1778000"/>
                  <a:pt x="400050" y="1774825"/>
                </a:cubicBezTo>
                <a:cubicBezTo>
                  <a:pt x="396168" y="1767061"/>
                  <a:pt x="392960" y="1759332"/>
                  <a:pt x="387350" y="1752600"/>
                </a:cubicBezTo>
                <a:cubicBezTo>
                  <a:pt x="378880" y="1742436"/>
                  <a:pt x="372507" y="1739612"/>
                  <a:pt x="361950" y="1730375"/>
                </a:cubicBezTo>
                <a:cubicBezTo>
                  <a:pt x="346676" y="1717011"/>
                  <a:pt x="357484" y="1724557"/>
                  <a:pt x="342900" y="1708150"/>
                </a:cubicBezTo>
                <a:cubicBezTo>
                  <a:pt x="337928" y="1702557"/>
                  <a:pt x="331997" y="1697868"/>
                  <a:pt x="327025" y="1692275"/>
                </a:cubicBezTo>
                <a:cubicBezTo>
                  <a:pt x="319739" y="1684078"/>
                  <a:pt x="300733" y="1654424"/>
                  <a:pt x="298450" y="1651000"/>
                </a:cubicBezTo>
                <a:cubicBezTo>
                  <a:pt x="296333" y="1647825"/>
                  <a:pt x="294390" y="1644528"/>
                  <a:pt x="292100" y="1641475"/>
                </a:cubicBezTo>
                <a:cubicBezTo>
                  <a:pt x="285750" y="1633008"/>
                  <a:pt x="279074" y="1624777"/>
                  <a:pt x="273050" y="1616075"/>
                </a:cubicBezTo>
                <a:cubicBezTo>
                  <a:pt x="255297" y="1590432"/>
                  <a:pt x="272194" y="1608869"/>
                  <a:pt x="254000" y="1590675"/>
                </a:cubicBezTo>
                <a:cubicBezTo>
                  <a:pt x="251883" y="1584325"/>
                  <a:pt x="251666" y="1576980"/>
                  <a:pt x="247650" y="1571625"/>
                </a:cubicBezTo>
                <a:cubicBezTo>
                  <a:pt x="243561" y="1566173"/>
                  <a:pt x="235489" y="1555900"/>
                  <a:pt x="231775" y="1549400"/>
                </a:cubicBezTo>
                <a:cubicBezTo>
                  <a:pt x="229427" y="1545291"/>
                  <a:pt x="227289" y="1541050"/>
                  <a:pt x="225425" y="1536700"/>
                </a:cubicBezTo>
                <a:cubicBezTo>
                  <a:pt x="224107" y="1533624"/>
                  <a:pt x="223747" y="1530168"/>
                  <a:pt x="222250" y="1527175"/>
                </a:cubicBezTo>
                <a:cubicBezTo>
                  <a:pt x="220543" y="1523762"/>
                  <a:pt x="218017" y="1520825"/>
                  <a:pt x="215900" y="1517650"/>
                </a:cubicBezTo>
                <a:cubicBezTo>
                  <a:pt x="208144" y="1478872"/>
                  <a:pt x="219620" y="1520984"/>
                  <a:pt x="203200" y="1492250"/>
                </a:cubicBezTo>
                <a:cubicBezTo>
                  <a:pt x="201035" y="1488461"/>
                  <a:pt x="201405" y="1483690"/>
                  <a:pt x="200025" y="1479550"/>
                </a:cubicBezTo>
                <a:cubicBezTo>
                  <a:pt x="198223" y="1474143"/>
                  <a:pt x="195313" y="1469134"/>
                  <a:pt x="193675" y="1463675"/>
                </a:cubicBezTo>
                <a:cubicBezTo>
                  <a:pt x="190869" y="1454322"/>
                  <a:pt x="188716" y="1433922"/>
                  <a:pt x="187325" y="1425575"/>
                </a:cubicBezTo>
                <a:cubicBezTo>
                  <a:pt x="186438" y="1420252"/>
                  <a:pt x="185208" y="1414992"/>
                  <a:pt x="184150" y="1409700"/>
                </a:cubicBezTo>
                <a:cubicBezTo>
                  <a:pt x="182033" y="1335617"/>
                  <a:pt x="180762" y="1261504"/>
                  <a:pt x="177800" y="1187450"/>
                </a:cubicBezTo>
                <a:cubicBezTo>
                  <a:pt x="177584" y="1182058"/>
                  <a:pt x="176332" y="1176695"/>
                  <a:pt x="174625" y="1171575"/>
                </a:cubicBezTo>
                <a:cubicBezTo>
                  <a:pt x="171668" y="1162705"/>
                  <a:pt x="164675" y="1153088"/>
                  <a:pt x="158750" y="1146175"/>
                </a:cubicBezTo>
                <a:cubicBezTo>
                  <a:pt x="155828" y="1142766"/>
                  <a:pt x="152100" y="1140099"/>
                  <a:pt x="149225" y="1136650"/>
                </a:cubicBezTo>
                <a:cubicBezTo>
                  <a:pt x="146782" y="1133719"/>
                  <a:pt x="145699" y="1129692"/>
                  <a:pt x="142875" y="1127125"/>
                </a:cubicBezTo>
                <a:cubicBezTo>
                  <a:pt x="90871" y="1079849"/>
                  <a:pt x="131513" y="1115094"/>
                  <a:pt x="104775" y="1101725"/>
                </a:cubicBezTo>
                <a:cubicBezTo>
                  <a:pt x="82849" y="1090762"/>
                  <a:pt x="108981" y="1098808"/>
                  <a:pt x="82550" y="1092200"/>
                </a:cubicBezTo>
                <a:cubicBezTo>
                  <a:pt x="64485" y="1074135"/>
                  <a:pt x="83106" y="1089233"/>
                  <a:pt x="57150" y="1079500"/>
                </a:cubicBezTo>
                <a:cubicBezTo>
                  <a:pt x="53577" y="1078160"/>
                  <a:pt x="51245" y="1074357"/>
                  <a:pt x="47625" y="1073150"/>
                </a:cubicBezTo>
                <a:cubicBezTo>
                  <a:pt x="41518" y="1071114"/>
                  <a:pt x="34909" y="1071127"/>
                  <a:pt x="28575" y="1069975"/>
                </a:cubicBezTo>
                <a:cubicBezTo>
                  <a:pt x="6546" y="1065970"/>
                  <a:pt x="19667" y="1066800"/>
                  <a:pt x="0" y="10668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421380" y="4376537"/>
            <a:ext cx="129540" cy="1905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01196" y="1939672"/>
            <a:ext cx="577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bg1"/>
                </a:solidFill>
              </a:rPr>
              <a:t>T cells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8896" y="1368172"/>
            <a:ext cx="577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bg1"/>
                </a:solidFill>
              </a:rPr>
              <a:t>FOBs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58496" y="1063372"/>
            <a:ext cx="577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bg1"/>
                </a:solidFill>
              </a:rPr>
              <a:t>MZBs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853" y="634094"/>
            <a:ext cx="869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 smtClean="0">
                <a:solidFill>
                  <a:srgbClr val="92D050"/>
                </a:solidFill>
              </a:rPr>
              <a:t>IgD</a:t>
            </a:r>
          </a:p>
          <a:p>
            <a:pPr algn="r"/>
            <a:r>
              <a:rPr lang="de-DE" sz="1200" b="1" dirty="0" smtClean="0">
                <a:solidFill>
                  <a:srgbClr val="92D050"/>
                </a:solidFill>
              </a:rPr>
              <a:t>MOMA-1</a:t>
            </a:r>
          </a:p>
          <a:p>
            <a:pPr algn="r"/>
            <a:r>
              <a:rPr lang="de-DE" sz="1200" b="1" dirty="0" smtClean="0">
                <a:solidFill>
                  <a:srgbClr val="FF0000"/>
                </a:solidFill>
              </a:rPr>
              <a:t>IgM</a:t>
            </a:r>
          </a:p>
          <a:p>
            <a:pPr algn="r"/>
            <a:r>
              <a:rPr lang="de-DE" sz="12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Thy1.2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8602" y="598298"/>
            <a:ext cx="50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01456" y="612385"/>
            <a:ext cx="1714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N2IC//ERT2, day0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26777" y="3899870"/>
            <a:ext cx="1862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N2IC//ERT2, day7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93575" y="3912709"/>
            <a:ext cx="1862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N2IC//ERT2, day14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el 1"/>
          <p:cNvSpPr txBox="1">
            <a:spLocks/>
          </p:cNvSpPr>
          <p:nvPr/>
        </p:nvSpPr>
        <p:spPr>
          <a:xfrm>
            <a:off x="0" y="61060"/>
            <a:ext cx="9144000" cy="34161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A </a:t>
            </a:r>
            <a:r>
              <a:rPr lang="en-US" sz="2400" dirty="0" err="1" smtClean="0">
                <a:solidFill>
                  <a:schemeClr val="bg1"/>
                </a:solidFill>
              </a:rPr>
              <a:t>wildtype</a:t>
            </a:r>
            <a:r>
              <a:rPr lang="en-US" sz="2400" dirty="0" smtClean="0">
                <a:solidFill>
                  <a:schemeClr val="bg1"/>
                </a:solidFill>
              </a:rPr>
              <a:t>-like Marginal Zone is regenerated after two weeks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2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16</a:t>
            </a:fld>
            <a:r>
              <a:rPr lang="de-DE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0" y="5784678"/>
            <a:ext cx="9144000" cy="1073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0" y="1587"/>
            <a:ext cx="9144000" cy="1164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dirty="0" smtClean="0"/>
              <a:t>Notch signaling pathway</a:t>
            </a:r>
            <a:endParaRPr lang="en-US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2</a:t>
            </a:fld>
            <a:r>
              <a:rPr lang="de-DE" dirty="0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0" t="3382" r="1731" b="1766"/>
          <a:stretch/>
        </p:blipFill>
        <p:spPr bwMode="auto">
          <a:xfrm>
            <a:off x="4788024" y="1409699"/>
            <a:ext cx="3876675" cy="3952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7092280" y="5893241"/>
            <a:ext cx="1656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smtClean="0"/>
              <a:t>Radtke et al. </a:t>
            </a:r>
            <a:r>
              <a:rPr lang="de-DE" sz="700" i="1" dirty="0" err="1" smtClean="0"/>
              <a:t>Nat</a:t>
            </a:r>
            <a:r>
              <a:rPr lang="de-DE" sz="700" i="1" dirty="0" smtClean="0"/>
              <a:t> </a:t>
            </a:r>
            <a:r>
              <a:rPr lang="de-DE" sz="700" i="1" dirty="0" err="1" smtClean="0"/>
              <a:t>Immunol</a:t>
            </a:r>
            <a:r>
              <a:rPr lang="de-DE" sz="700" i="1" dirty="0" smtClean="0"/>
              <a:t> </a:t>
            </a:r>
            <a:r>
              <a:rPr lang="de-DE" sz="700" dirty="0" smtClean="0"/>
              <a:t>2013</a:t>
            </a:r>
            <a:endParaRPr lang="de-DE" sz="700" dirty="0"/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323528" y="2027975"/>
            <a:ext cx="3816424" cy="3763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ts val="2000"/>
              </a:lnSpc>
              <a:spcBef>
                <a:spcPct val="50000"/>
              </a:spcBef>
              <a:buClr>
                <a:srgbClr val="00589C"/>
              </a:buClr>
              <a:buFont typeface="Wingdings" pitchFamily="2" charset="2"/>
              <a:defRPr sz="1600">
                <a:solidFill>
                  <a:schemeClr val="tx1"/>
                </a:solidFill>
                <a:latin typeface="Verdana" pitchFamily="34" charset="0"/>
              </a:defRPr>
            </a:lvl1pPr>
            <a:lvl2pPr marL="444500" indent="-265113">
              <a:spcBef>
                <a:spcPct val="50000"/>
              </a:spcBef>
              <a:buClr>
                <a:schemeClr val="tx1"/>
              </a:buClr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901700" indent="-277813">
              <a:spcBef>
                <a:spcPct val="50000"/>
              </a:spcBef>
              <a:buFont typeface="Times" pitchFamily="1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</a:defRPr>
            </a:lvl3pPr>
            <a:lvl4pPr marL="2365375" indent="-38100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925763" indent="-381000">
              <a:spcBef>
                <a:spcPct val="20000"/>
              </a:spcBef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3382963" indent="-381000" fontAlgn="base">
              <a:spcBef>
                <a:spcPct val="20000"/>
              </a:spcBef>
              <a:spcAft>
                <a:spcPct val="0"/>
              </a:spcAft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840163" indent="-381000" fontAlgn="base">
              <a:spcBef>
                <a:spcPct val="20000"/>
              </a:spcBef>
              <a:spcAft>
                <a:spcPct val="0"/>
              </a:spcAft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4297363" indent="-381000" fontAlgn="base">
              <a:spcBef>
                <a:spcPct val="20000"/>
              </a:spcBef>
              <a:spcAft>
                <a:spcPct val="0"/>
              </a:spcAft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754563" indent="-381000" fontAlgn="base">
              <a:spcBef>
                <a:spcPct val="20000"/>
              </a:spcBef>
              <a:spcAft>
                <a:spcPct val="0"/>
              </a:spcAft>
              <a:buFont typeface="Times" pitchFamily="1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1450" indent="-171450" fontAlgn="base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Ligand </a:t>
            </a:r>
            <a:r>
              <a:rPr lang="en-US" altLang="en-US" sz="1400" dirty="0">
                <a:solidFill>
                  <a:srgbClr val="000000"/>
                </a:solidFill>
                <a:latin typeface="Helvetica" panose="020B0604020202020204" pitchFamily="34" charset="0"/>
              </a:rPr>
              <a:t>binding </a:t>
            </a:r>
            <a:r>
              <a:rPr lang="en-US" alt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initiates two proteolytic cleavages</a:t>
            </a:r>
          </a:p>
          <a:p>
            <a:pPr marL="615950" lvl="1" indent="-171450" fontAlgn="base"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lang="el-GR" altLang="en-US" sz="1400" dirty="0" smtClean="0">
                <a:solidFill>
                  <a:srgbClr val="000000"/>
                </a:solidFill>
                <a:latin typeface="Helvetica" panose="020B0604020202020204" pitchFamily="34" charset="0"/>
                <a:cs typeface="Arial"/>
              </a:rPr>
              <a:t>γ</a:t>
            </a:r>
            <a:r>
              <a:rPr lang="en-US" altLang="en-US" sz="1400" dirty="0" smtClean="0">
                <a:solidFill>
                  <a:srgbClr val="000000"/>
                </a:solidFill>
                <a:latin typeface="Helvetica" panose="020B0604020202020204" pitchFamily="34" charset="0"/>
                <a:cs typeface="Arial"/>
              </a:rPr>
              <a:t>-secretase cleavage releases intracellular Notch domain (</a:t>
            </a:r>
            <a:r>
              <a:rPr lang="en-US" altLang="en-US" sz="1400" dirty="0" err="1" smtClean="0">
                <a:solidFill>
                  <a:srgbClr val="000000"/>
                </a:solidFill>
                <a:latin typeface="Helvetica" panose="020B0604020202020204" pitchFamily="34" charset="0"/>
                <a:cs typeface="Arial"/>
              </a:rPr>
              <a:t>NotchIC</a:t>
            </a:r>
            <a:r>
              <a:rPr lang="en-US" altLang="en-US" sz="1400" dirty="0" smtClean="0">
                <a:solidFill>
                  <a:srgbClr val="000000"/>
                </a:solidFill>
                <a:latin typeface="Helvetica" panose="020B0604020202020204" pitchFamily="34" charset="0"/>
                <a:cs typeface="Arial"/>
              </a:rPr>
              <a:t>)</a:t>
            </a:r>
          </a:p>
          <a:p>
            <a:pPr marL="615950" lvl="1" indent="-171450" fontAlgn="base"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lang="en-US" altLang="en-US" sz="1400" dirty="0" err="1" smtClean="0">
                <a:solidFill>
                  <a:srgbClr val="000000"/>
                </a:solidFill>
                <a:latin typeface="Helvetica" panose="020B0604020202020204" pitchFamily="34" charset="0"/>
                <a:cs typeface="Arial"/>
              </a:rPr>
              <a:t>NotchIC</a:t>
            </a:r>
            <a:r>
              <a:rPr lang="en-US" altLang="en-US" sz="1400" dirty="0" smtClean="0">
                <a:solidFill>
                  <a:srgbClr val="000000"/>
                </a:solidFill>
                <a:latin typeface="Helvetica" panose="020B0604020202020204" pitchFamily="34" charset="0"/>
                <a:cs typeface="Arial"/>
              </a:rPr>
              <a:t> </a:t>
            </a:r>
            <a:r>
              <a:rPr lang="en-US" altLang="en-US" sz="1400" dirty="0" err="1" smtClean="0">
                <a:solidFill>
                  <a:srgbClr val="000000"/>
                </a:solidFill>
                <a:latin typeface="Helvetica" panose="020B0604020202020204" pitchFamily="34" charset="0"/>
                <a:cs typeface="Arial"/>
              </a:rPr>
              <a:t>translocates</a:t>
            </a:r>
            <a:r>
              <a:rPr lang="en-US" altLang="en-US" sz="1400" dirty="0" smtClean="0">
                <a:solidFill>
                  <a:srgbClr val="000000"/>
                </a:solidFill>
                <a:latin typeface="Helvetica" panose="020B0604020202020204" pitchFamily="34" charset="0"/>
                <a:cs typeface="Arial"/>
              </a:rPr>
              <a:t> to the nucleus to induce transcription of target genes</a:t>
            </a:r>
            <a:endParaRPr lang="en-US" altLang="en-US" sz="1400" dirty="0" smtClean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	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endParaRPr lang="en-US" altLang="en-US" sz="1400" b="1" dirty="0" smtClean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marL="171450" indent="-171450" fontAlgn="base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dirty="0" smtClean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endParaRPr lang="en-US" altLang="en-US" sz="1400" dirty="0" smtClean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6678319" y="3912712"/>
            <a:ext cx="710952" cy="362606"/>
            <a:chOff x="5297214" y="5530635"/>
            <a:chExt cx="710952" cy="362606"/>
          </a:xfrm>
          <a:solidFill>
            <a:srgbClr val="FFCC99"/>
          </a:solidFill>
        </p:grpSpPr>
        <p:sp>
          <p:nvSpPr>
            <p:cNvPr id="7" name="Ellipse 6"/>
            <p:cNvSpPr/>
            <p:nvPr/>
          </p:nvSpPr>
          <p:spPr>
            <a:xfrm>
              <a:off x="5297214" y="5530635"/>
              <a:ext cx="710952" cy="36260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5297214" y="5577933"/>
              <a:ext cx="710952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 err="1" smtClean="0"/>
                <a:t>NotchIC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91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dirty="0" smtClean="0"/>
              <a:t>Final MZB differentiation takes place within splenic follicles</a:t>
            </a:r>
            <a:endParaRPr lang="en-US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3</a:t>
            </a:fld>
            <a:r>
              <a:rPr lang="de-DE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9277"/>
            <a:ext cx="4753177" cy="181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79" y="1103118"/>
            <a:ext cx="4152376" cy="465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650393" y="4279974"/>
            <a:ext cx="3447881" cy="523220"/>
          </a:xfrm>
          <a:prstGeom prst="rect">
            <a:avLst/>
          </a:prstGeom>
          <a:solidFill>
            <a:srgbClr val="F1CBC3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anose="020B0604020202020204" pitchFamily="34" charset="0"/>
              </a:rPr>
              <a:t>MZ B cell development is dependent on Dll1 expression on follicular fibroblasts!</a:t>
            </a:r>
            <a:endParaRPr lang="en-US" sz="1400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7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 sz="2400" b="1" dirty="0" smtClean="0"/>
              <a:t>Generation </a:t>
            </a:r>
            <a:r>
              <a:rPr lang="de-DE" sz="2400" b="1" dirty="0" err="1" smtClean="0"/>
              <a:t>of</a:t>
            </a:r>
            <a:r>
              <a:rPr lang="de-DE" sz="2400" b="1" dirty="0" smtClean="0"/>
              <a:t> MZB </a:t>
            </a:r>
            <a:r>
              <a:rPr lang="de-DE" sz="2400" b="1" dirty="0" err="1" smtClean="0"/>
              <a:t>cells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from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FoB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cells</a:t>
            </a:r>
            <a:r>
              <a:rPr lang="de-DE" sz="2400" b="1" dirty="0" smtClean="0"/>
              <a:t> upon Notch2IC </a:t>
            </a:r>
            <a:r>
              <a:rPr lang="de-DE" sz="2400" b="1" dirty="0" err="1" smtClean="0"/>
              <a:t>induction</a:t>
            </a:r>
            <a:endParaRPr lang="en-US" sz="2400" b="1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8109679" y="6561138"/>
            <a:ext cx="783496" cy="242860"/>
          </a:xfrm>
        </p:spPr>
        <p:txBody>
          <a:bodyPr/>
          <a:lstStyle/>
          <a:p>
            <a:fld id="{1744B4DD-8F10-491C-BFC2-D4DC64F16D79}" type="slidenum">
              <a:rPr lang="de-DE" smtClean="0"/>
              <a:pPr/>
              <a:t>4</a:t>
            </a:fld>
            <a:r>
              <a:rPr lang="de-DE" dirty="0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cxnSp>
        <p:nvCxnSpPr>
          <p:cNvPr id="41" name="Gerade Verbindung 7"/>
          <p:cNvCxnSpPr/>
          <p:nvPr/>
        </p:nvCxnSpPr>
        <p:spPr>
          <a:xfrm>
            <a:off x="375437" y="3423698"/>
            <a:ext cx="3850577" cy="10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11"/>
          <p:cNvCxnSpPr/>
          <p:nvPr/>
        </p:nvCxnSpPr>
        <p:spPr>
          <a:xfrm>
            <a:off x="706514" y="3105132"/>
            <a:ext cx="1" cy="303396"/>
          </a:xfrm>
          <a:prstGeom prst="line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15"/>
          <p:cNvSpPr txBox="1"/>
          <p:nvPr/>
        </p:nvSpPr>
        <p:spPr>
          <a:xfrm>
            <a:off x="646698" y="2644328"/>
            <a:ext cx="131597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Helvetica" panose="020B0604020202020204" pitchFamily="34" charset="0"/>
              </a:rPr>
              <a:t>Day -8 </a:t>
            </a:r>
            <a:r>
              <a:rPr lang="de-DE" sz="1200" dirty="0" err="1" smtClean="0">
                <a:latin typeface="Helvetica" panose="020B0604020202020204" pitchFamily="34" charset="0"/>
              </a:rPr>
              <a:t>to</a:t>
            </a:r>
            <a:r>
              <a:rPr lang="de-DE" sz="1200" dirty="0" smtClean="0">
                <a:latin typeface="Helvetica" panose="020B0604020202020204" pitchFamily="34" charset="0"/>
              </a:rPr>
              <a:t> -2: </a:t>
            </a:r>
          </a:p>
          <a:p>
            <a:r>
              <a:rPr lang="de-DE" sz="1200" dirty="0" smtClean="0">
                <a:latin typeface="Helvetica" panose="020B0604020202020204" pitchFamily="34" charset="0"/>
              </a:rPr>
              <a:t>4x </a:t>
            </a:r>
            <a:r>
              <a:rPr lang="de-DE" sz="1200" b="1" dirty="0" smtClean="0">
                <a:latin typeface="Helvetica" panose="020B0604020202020204" pitchFamily="34" charset="0"/>
              </a:rPr>
              <a:t>anti-IL7R</a:t>
            </a:r>
            <a:r>
              <a:rPr lang="de-DE" sz="1200" dirty="0" smtClean="0">
                <a:latin typeface="Helvetica" panose="020B0604020202020204" pitchFamily="34" charset="0"/>
              </a:rPr>
              <a:t> AB</a:t>
            </a:r>
            <a:endParaRPr lang="en-US" sz="1200" dirty="0">
              <a:latin typeface="Helvetica" panose="020B0604020202020204" pitchFamily="34" charset="0"/>
            </a:endParaRPr>
          </a:p>
        </p:txBody>
      </p:sp>
      <p:cxnSp>
        <p:nvCxnSpPr>
          <p:cNvPr id="53" name="Gerade Verbindung 58"/>
          <p:cNvCxnSpPr/>
          <p:nvPr/>
        </p:nvCxnSpPr>
        <p:spPr>
          <a:xfrm>
            <a:off x="2356637" y="3170711"/>
            <a:ext cx="0" cy="5446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17"/>
          <p:cNvSpPr txBox="1"/>
          <p:nvPr/>
        </p:nvSpPr>
        <p:spPr>
          <a:xfrm>
            <a:off x="2351690" y="3718803"/>
            <a:ext cx="10106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Helvetica" panose="020B0604020202020204" pitchFamily="34" charset="0"/>
              </a:rPr>
              <a:t>Day 0: </a:t>
            </a:r>
          </a:p>
          <a:p>
            <a:r>
              <a:rPr lang="de-DE" sz="1200" dirty="0" smtClean="0">
                <a:latin typeface="Helvetica" panose="020B0604020202020204" pitchFamily="34" charset="0"/>
              </a:rPr>
              <a:t>1x 5mg </a:t>
            </a:r>
            <a:r>
              <a:rPr lang="de-DE" sz="1200" b="1" dirty="0" smtClean="0">
                <a:latin typeface="Helvetica" panose="020B0604020202020204" pitchFamily="34" charset="0"/>
              </a:rPr>
              <a:t>Tamoxifen</a:t>
            </a:r>
            <a:endParaRPr lang="en-US" sz="2000" b="1" dirty="0">
              <a:latin typeface="Helvetica" panose="020B0604020202020204" pitchFamily="34" charset="0"/>
            </a:endParaRPr>
          </a:p>
        </p:txBody>
      </p:sp>
      <p:cxnSp>
        <p:nvCxnSpPr>
          <p:cNvPr id="62" name="Gerade Verbindung 67"/>
          <p:cNvCxnSpPr/>
          <p:nvPr/>
        </p:nvCxnSpPr>
        <p:spPr>
          <a:xfrm>
            <a:off x="1105294" y="3105132"/>
            <a:ext cx="0" cy="303395"/>
          </a:xfrm>
          <a:prstGeom prst="line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8"/>
          <p:cNvCxnSpPr/>
          <p:nvPr/>
        </p:nvCxnSpPr>
        <p:spPr>
          <a:xfrm>
            <a:off x="1504074" y="3105180"/>
            <a:ext cx="0" cy="304353"/>
          </a:xfrm>
          <a:prstGeom prst="line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69"/>
          <p:cNvCxnSpPr/>
          <p:nvPr/>
        </p:nvCxnSpPr>
        <p:spPr>
          <a:xfrm>
            <a:off x="1900473" y="3105180"/>
            <a:ext cx="0" cy="304353"/>
          </a:xfrm>
          <a:prstGeom prst="line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33"/>
          <p:cNvCxnSpPr/>
          <p:nvPr/>
        </p:nvCxnSpPr>
        <p:spPr>
          <a:xfrm>
            <a:off x="2356637" y="3170711"/>
            <a:ext cx="29141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feld 34"/>
          <p:cNvSpPr txBox="1"/>
          <p:nvPr/>
        </p:nvSpPr>
        <p:spPr>
          <a:xfrm>
            <a:off x="2278387" y="2882138"/>
            <a:ext cx="871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smtClean="0">
                <a:latin typeface="Helvetica" panose="020B0604020202020204" pitchFamily="34" charset="0"/>
              </a:rPr>
              <a:t>Notch2IC</a:t>
            </a:r>
            <a:endParaRPr lang="en-US" sz="1200" i="1" dirty="0">
              <a:latin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0237" y="3170711"/>
            <a:ext cx="358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Mice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treated</a:t>
            </a:r>
            <a:r>
              <a:rPr lang="de-DE" dirty="0" smtClean="0"/>
              <a:t> 4x </a:t>
            </a:r>
            <a:r>
              <a:rPr lang="de-DE" dirty="0" err="1" smtClean="0"/>
              <a:t>with</a:t>
            </a:r>
            <a:r>
              <a:rPr lang="de-DE" dirty="0" smtClean="0"/>
              <a:t> anti-IL7R </a:t>
            </a:r>
            <a:r>
              <a:rPr lang="de-DE" dirty="0" err="1" smtClean="0"/>
              <a:t>antibody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1x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tamoxifen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4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899" y="1753045"/>
            <a:ext cx="5368039" cy="375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dirty="0" smtClean="0"/>
              <a:t>Pre-Treatment with anti-IL7R </a:t>
            </a:r>
            <a:r>
              <a:rPr lang="en-US" sz="2400" dirty="0" smtClean="0"/>
              <a:t>antibody </a:t>
            </a:r>
            <a:endParaRPr lang="en-US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5</a:t>
            </a:fld>
            <a:r>
              <a:rPr lang="de-DE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3249684" y="5735541"/>
            <a:ext cx="936588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AA4.1</a:t>
            </a:r>
            <a:endParaRPr lang="en-US" sz="7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 rot="16200000">
            <a:off x="2912579" y="5317791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IgM</a:t>
            </a:r>
            <a:endParaRPr lang="en-US"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>
            <a:off x="3360305" y="5676801"/>
            <a:ext cx="706816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V="1">
            <a:off x="3360305" y="4955533"/>
            <a:ext cx="0" cy="72252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/>
          <p:cNvSpPr/>
          <p:nvPr/>
        </p:nvSpPr>
        <p:spPr>
          <a:xfrm>
            <a:off x="3338567" y="3663405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CD43</a:t>
            </a:r>
            <a:endParaRPr lang="en-US" sz="7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 rot="16200000">
            <a:off x="2912579" y="3245655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B220</a:t>
            </a:r>
            <a:endParaRPr lang="en-US"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>
            <a:off x="3352476" y="3604665"/>
            <a:ext cx="706816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V="1">
            <a:off x="3352476" y="2883397"/>
            <a:ext cx="0" cy="72252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4183655" y="3858806"/>
            <a:ext cx="989536" cy="9981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5990334" y="3861218"/>
            <a:ext cx="989536" cy="9981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7811191" y="3858680"/>
            <a:ext cx="989536" cy="10181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3645421" y="1469127"/>
            <a:ext cx="136815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w/o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5483721" y="1465734"/>
            <a:ext cx="136815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3x </a:t>
            </a:r>
            <a:r>
              <a:rPr lang="el-GR" sz="1100" dirty="0" smtClean="0">
                <a:solidFill>
                  <a:srgbClr val="000000"/>
                </a:solidFill>
                <a:latin typeface="Arial"/>
                <a:cs typeface="Arial"/>
              </a:rPr>
              <a:t>α</a:t>
            </a:r>
            <a:r>
              <a:rPr lang="de-DE" sz="1100" dirty="0" smtClean="0">
                <a:solidFill>
                  <a:srgbClr val="000000"/>
                </a:solidFill>
                <a:latin typeface="Arial"/>
                <a:cs typeface="Arial"/>
              </a:rPr>
              <a:t>IL7R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7322021" y="1462341"/>
            <a:ext cx="136815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4x </a:t>
            </a:r>
            <a:r>
              <a:rPr lang="el-GR" sz="1100" dirty="0" smtClean="0">
                <a:solidFill>
                  <a:srgbClr val="000000"/>
                </a:solidFill>
                <a:latin typeface="Arial"/>
                <a:cs typeface="Arial"/>
              </a:rPr>
              <a:t>α</a:t>
            </a:r>
            <a:r>
              <a:rPr lang="de-DE" sz="1100" dirty="0" smtClean="0">
                <a:solidFill>
                  <a:srgbClr val="000000"/>
                </a:solidFill>
                <a:latin typeface="Arial"/>
                <a:cs typeface="Arial"/>
              </a:rPr>
              <a:t>IL7R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2618912" y="1828397"/>
            <a:ext cx="93304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/lymphocytes</a:t>
            </a:r>
            <a:endParaRPr lang="en-US" sz="1400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17" name="Textfeld 1"/>
          <p:cNvSpPr txBox="1"/>
          <p:nvPr/>
        </p:nvSpPr>
        <p:spPr>
          <a:xfrm>
            <a:off x="221944" y="1714628"/>
            <a:ext cx="2323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Pre-treatment with anti-IL7R antibody blocks bone marrow B cell development.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endParaRPr lang="en-US" sz="14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</a:rPr>
              <a:t>4 injections of </a:t>
            </a: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anti-IL7R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block differentiation to B220</a:t>
            </a:r>
            <a:r>
              <a:rPr lang="en-US" sz="1400" baseline="30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+</a:t>
            </a: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,CD43</a:t>
            </a:r>
            <a:r>
              <a:rPr lang="en-US" sz="1400" baseline="30000" dirty="0">
                <a:solidFill>
                  <a:srgbClr val="000000"/>
                </a:solidFill>
                <a:latin typeface="Helvetica" panose="020B0604020202020204" pitchFamily="34" charset="0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pre-B cells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400" dirty="0" smtClean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618911" y="3862469"/>
            <a:ext cx="93304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/lymphocytes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/B220</a:t>
            </a:r>
            <a:r>
              <a:rPr lang="de-DE" sz="1000" baseline="30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+</a:t>
            </a:r>
            <a:endParaRPr lang="en-US" sz="1400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221944" y="4456953"/>
            <a:ext cx="2192785" cy="79515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solidFill>
                  <a:schemeClr val="tx1"/>
                </a:solidFill>
              </a:rPr>
              <a:t>No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efflux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of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IgM</a:t>
            </a:r>
            <a:r>
              <a:rPr lang="de-DE" sz="1400" baseline="30000" dirty="0" smtClean="0">
                <a:solidFill>
                  <a:schemeClr val="tx1"/>
                </a:solidFill>
              </a:rPr>
              <a:t>+</a:t>
            </a:r>
            <a:r>
              <a:rPr lang="de-DE" sz="1400" dirty="0" smtClean="0">
                <a:solidFill>
                  <a:schemeClr val="tx1"/>
                </a:solidFill>
              </a:rPr>
              <a:t>, AA4.1</a:t>
            </a:r>
            <a:r>
              <a:rPr lang="de-DE" sz="1400" baseline="30000" dirty="0" smtClean="0">
                <a:solidFill>
                  <a:schemeClr val="tx1"/>
                </a:solidFill>
              </a:rPr>
              <a:t>+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immature</a:t>
            </a:r>
            <a:r>
              <a:rPr lang="de-DE" sz="1400" dirty="0" smtClean="0">
                <a:solidFill>
                  <a:schemeClr val="tx1"/>
                </a:solidFill>
              </a:rPr>
              <a:t> B </a:t>
            </a:r>
            <a:r>
              <a:rPr lang="de-DE" sz="1400" dirty="0" err="1" smtClean="0">
                <a:solidFill>
                  <a:schemeClr val="tx1"/>
                </a:solidFill>
              </a:rPr>
              <a:t>cells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from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the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bone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marrow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dirty="0" smtClean="0"/>
              <a:t>Pre-Treatment with anti-IL7R antibody depletes transitional B cells</a:t>
            </a:r>
            <a:endParaRPr lang="en-US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6</a:t>
            </a:fld>
            <a:r>
              <a:rPr lang="de-DE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sp>
        <p:nvSpPr>
          <p:cNvPr id="37" name="Rechteck 36"/>
          <p:cNvSpPr/>
          <p:nvPr/>
        </p:nvSpPr>
        <p:spPr>
          <a:xfrm>
            <a:off x="4989228" y="3509233"/>
            <a:ext cx="872078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AA4.1</a:t>
            </a:r>
          </a:p>
        </p:txBody>
      </p:sp>
      <p:sp>
        <p:nvSpPr>
          <p:cNvPr id="38" name="Rechteck 37"/>
          <p:cNvSpPr/>
          <p:nvPr/>
        </p:nvSpPr>
        <p:spPr>
          <a:xfrm rot="16200000">
            <a:off x="4638917" y="3091483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CD23</a:t>
            </a:r>
            <a:endParaRPr lang="en-US"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Gerade Verbindung mit Pfeil 38"/>
          <p:cNvCxnSpPr/>
          <p:nvPr/>
        </p:nvCxnSpPr>
        <p:spPr>
          <a:xfrm>
            <a:off x="5078814" y="3455255"/>
            <a:ext cx="706816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V="1">
            <a:off x="5078814" y="2729225"/>
            <a:ext cx="0" cy="72252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501244" y="4402868"/>
            <a:ext cx="2486580" cy="93610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4x anti-IL7R within 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</a:rPr>
              <a:t>one week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depletes transitional B cell population in the spleen</a:t>
            </a:r>
            <a:endParaRPr lang="en-US" sz="1400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5239097" y="1112599"/>
            <a:ext cx="353914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Splenic transitional B cells</a:t>
            </a:r>
            <a:endParaRPr lang="en-US" b="1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187" y="3989838"/>
            <a:ext cx="4856986" cy="198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3774981" y="4083607"/>
            <a:ext cx="2428493" cy="1874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79"/>
          <a:stretch/>
        </p:blipFill>
        <p:spPr bwMode="auto">
          <a:xfrm>
            <a:off x="5239097" y="1625383"/>
            <a:ext cx="1761432" cy="171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7"/>
          <a:stretch/>
        </p:blipFill>
        <p:spPr bwMode="auto">
          <a:xfrm>
            <a:off x="7070189" y="1625383"/>
            <a:ext cx="1785546" cy="171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07" r="66343"/>
          <a:stretch/>
        </p:blipFill>
        <p:spPr bwMode="auto">
          <a:xfrm>
            <a:off x="784156" y="1581838"/>
            <a:ext cx="1806698" cy="174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9" t="53507"/>
          <a:stretch/>
        </p:blipFill>
        <p:spPr bwMode="auto">
          <a:xfrm>
            <a:off x="2616031" y="1581838"/>
            <a:ext cx="1717315" cy="174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hteck 18"/>
          <p:cNvSpPr/>
          <p:nvPr/>
        </p:nvSpPr>
        <p:spPr>
          <a:xfrm>
            <a:off x="587766" y="3512438"/>
            <a:ext cx="936588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AA4.1</a:t>
            </a:r>
            <a:endParaRPr lang="en-US" sz="7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19"/>
          <p:cNvSpPr/>
          <p:nvPr/>
        </p:nvSpPr>
        <p:spPr>
          <a:xfrm rot="16200000">
            <a:off x="250661" y="3094688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IgM</a:t>
            </a:r>
            <a:endParaRPr lang="en-US"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Gerade Verbindung mit Pfeil 20"/>
          <p:cNvCxnSpPr/>
          <p:nvPr/>
        </p:nvCxnSpPr>
        <p:spPr>
          <a:xfrm>
            <a:off x="698387" y="3453698"/>
            <a:ext cx="706816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1"/>
          <p:cNvCxnSpPr/>
          <p:nvPr/>
        </p:nvCxnSpPr>
        <p:spPr>
          <a:xfrm flipV="1">
            <a:off x="698387" y="2732430"/>
            <a:ext cx="0" cy="72252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44"/>
          <p:cNvSpPr txBox="1"/>
          <p:nvPr/>
        </p:nvSpPr>
        <p:spPr>
          <a:xfrm>
            <a:off x="862149" y="1112599"/>
            <a:ext cx="343999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Bone marrow immature B cells</a:t>
            </a:r>
            <a:endParaRPr lang="en-US" b="1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301918" y="1690999"/>
            <a:ext cx="989536" cy="9981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6"/>
          <p:cNvSpPr/>
          <p:nvPr/>
        </p:nvSpPr>
        <p:spPr>
          <a:xfrm>
            <a:off x="7857643" y="2263335"/>
            <a:ext cx="420952" cy="9745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862149" y="1426463"/>
            <a:ext cx="1611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w/o           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91062" y="1426463"/>
            <a:ext cx="1611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-IL7R           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31898" y="1422090"/>
            <a:ext cx="1611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w/o           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60811" y="1422090"/>
            <a:ext cx="1611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-IL7R           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hteck 26"/>
          <p:cNvSpPr/>
          <p:nvPr/>
        </p:nvSpPr>
        <p:spPr>
          <a:xfrm>
            <a:off x="1483698" y="1683114"/>
            <a:ext cx="989536" cy="9981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26"/>
          <p:cNvSpPr/>
          <p:nvPr/>
        </p:nvSpPr>
        <p:spPr>
          <a:xfrm>
            <a:off x="5934014" y="2263461"/>
            <a:ext cx="420952" cy="9745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2043808" y="1699089"/>
            <a:ext cx="3887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Helvetica" panose="020B0604020202020204" pitchFamily="34" charset="0"/>
              </a:rPr>
              <a:t>9,91</a:t>
            </a:r>
            <a:endParaRPr lang="en-US" sz="800" dirty="0">
              <a:latin typeface="Helvetica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59123" y="1693867"/>
            <a:ext cx="3887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Helvetica" panose="020B0604020202020204" pitchFamily="34" charset="0"/>
              </a:rPr>
              <a:t>0,51</a:t>
            </a:r>
            <a:endParaRPr lang="en-US" sz="800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1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58706" y="1521409"/>
            <a:ext cx="4118195" cy="4185761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anose="020B0604020202020204" pitchFamily="34" charset="0"/>
              </a:rPr>
              <a:t>Notch2IC</a:t>
            </a:r>
            <a:r>
              <a:rPr lang="en-US" sz="1400" baseline="30000" dirty="0" smtClean="0">
                <a:latin typeface="Helvetica" panose="020B0604020202020204" pitchFamily="34" charset="0"/>
              </a:rPr>
              <a:t>flSTOP</a:t>
            </a:r>
            <a:r>
              <a:rPr lang="en-US" sz="1400" dirty="0" smtClean="0">
                <a:latin typeface="Helvetica" panose="020B0604020202020204" pitchFamily="34" charset="0"/>
              </a:rPr>
              <a:t>//CD19cre-ERT2</a:t>
            </a: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dirty="0" smtClean="0"/>
              <a:t>Mouse model for inducible, constitutively active Notch2 signaling:</a:t>
            </a:r>
            <a:br>
              <a:rPr lang="en-US" sz="2400" dirty="0" smtClean="0"/>
            </a:br>
            <a:endParaRPr lang="en-US" sz="2400" i="1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7</a:t>
            </a:fld>
            <a:r>
              <a:rPr lang="de-DE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cxnSp>
        <p:nvCxnSpPr>
          <p:cNvPr id="8" name="Gerade Verbindung 7"/>
          <p:cNvCxnSpPr/>
          <p:nvPr/>
        </p:nvCxnSpPr>
        <p:spPr>
          <a:xfrm>
            <a:off x="929287" y="3018338"/>
            <a:ext cx="3405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929287" y="3105650"/>
            <a:ext cx="3405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1606499" y="3201204"/>
            <a:ext cx="567170" cy="19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800" b="1" dirty="0" err="1">
                <a:solidFill>
                  <a:srgbClr val="000000"/>
                </a:solidFill>
                <a:latin typeface="Arial" charset="0"/>
              </a:rPr>
              <a:t>loxP</a:t>
            </a:r>
            <a:endParaRPr lang="en-US" altLang="de-DE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Gleichschenkliges Dreieck 10"/>
          <p:cNvSpPr/>
          <p:nvPr/>
        </p:nvSpPr>
        <p:spPr>
          <a:xfrm rot="5400000">
            <a:off x="2457093" y="2989175"/>
            <a:ext cx="280656" cy="134135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2414537" y="3201204"/>
            <a:ext cx="567171" cy="19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800" b="1">
                <a:solidFill>
                  <a:srgbClr val="000000"/>
                </a:solidFill>
                <a:latin typeface="Arial" charset="0"/>
              </a:rPr>
              <a:t>loxP</a:t>
            </a:r>
            <a:endParaRPr lang="en-US" altLang="de-DE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938512" y="2939310"/>
            <a:ext cx="505189" cy="2319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14" name="Rechteck 13"/>
          <p:cNvSpPr/>
          <p:nvPr/>
        </p:nvSpPr>
        <p:spPr>
          <a:xfrm>
            <a:off x="2772247" y="2939310"/>
            <a:ext cx="789906" cy="23194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Notch2IC</a:t>
            </a:r>
          </a:p>
        </p:txBody>
      </p:sp>
      <p:sp>
        <p:nvSpPr>
          <p:cNvPr id="15" name="Rechteck 14"/>
          <p:cNvSpPr/>
          <p:nvPr/>
        </p:nvSpPr>
        <p:spPr>
          <a:xfrm>
            <a:off x="3606006" y="2924458"/>
            <a:ext cx="87129" cy="2551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  <a:prstDash val="solid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1792" y="2939310"/>
            <a:ext cx="505493" cy="231942"/>
          </a:xfrm>
          <a:prstGeom prst="rect">
            <a:avLst/>
          </a:prstGeom>
          <a:solidFill>
            <a:srgbClr val="E04500"/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hCD2</a:t>
            </a:r>
          </a:p>
        </p:txBody>
      </p:sp>
      <p:sp>
        <p:nvSpPr>
          <p:cNvPr id="17" name="Textfeld 16"/>
          <p:cNvSpPr txBox="1">
            <a:spLocks noChangeArrowheads="1"/>
          </p:cNvSpPr>
          <p:nvPr/>
        </p:nvSpPr>
        <p:spPr bwMode="auto">
          <a:xfrm>
            <a:off x="3519365" y="3201204"/>
            <a:ext cx="565727" cy="19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800" b="1" dirty="0">
                <a:solidFill>
                  <a:srgbClr val="000000"/>
                </a:solidFill>
                <a:latin typeface="Arial" charset="0"/>
              </a:rPr>
              <a:t>IRES</a:t>
            </a:r>
            <a:endParaRPr lang="en-US" altLang="de-DE" sz="2000" b="1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8" name="Gruppieren 17"/>
          <p:cNvGrpSpPr>
            <a:grpSpLocks/>
          </p:cNvGrpSpPr>
          <p:nvPr/>
        </p:nvGrpSpPr>
        <p:grpSpPr bwMode="auto">
          <a:xfrm>
            <a:off x="1030381" y="2697013"/>
            <a:ext cx="792306" cy="463262"/>
            <a:chOff x="2065812" y="1412776"/>
            <a:chExt cx="870626" cy="509694"/>
          </a:xfrm>
        </p:grpSpPr>
        <p:sp>
          <p:nvSpPr>
            <p:cNvPr id="19" name="Rechteck 18"/>
            <p:cNvSpPr/>
            <p:nvPr/>
          </p:nvSpPr>
          <p:spPr>
            <a:xfrm>
              <a:off x="2065812" y="1667334"/>
              <a:ext cx="660925" cy="255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b="1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CAGGS</a:t>
              </a:r>
            </a:p>
          </p:txBody>
        </p:sp>
        <p:cxnSp>
          <p:nvCxnSpPr>
            <p:cNvPr id="20" name="Gerade Verbindung 19"/>
            <p:cNvCxnSpPr>
              <a:stCxn id="19" idx="3"/>
            </p:cNvCxnSpPr>
            <p:nvPr/>
          </p:nvCxnSpPr>
          <p:spPr>
            <a:xfrm flipV="1">
              <a:off x="2727741" y="1412776"/>
              <a:ext cx="0" cy="382126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>
              <a:off x="2734776" y="1420270"/>
              <a:ext cx="201662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none"/>
              <a:tailEnd type="stealth" w="lg" len="lg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Gleichschenkliges Dreieck 21"/>
          <p:cNvSpPr/>
          <p:nvPr/>
        </p:nvSpPr>
        <p:spPr>
          <a:xfrm rot="5400000">
            <a:off x="1649530" y="2989175"/>
            <a:ext cx="280656" cy="134135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32736" y="2391252"/>
            <a:ext cx="1044864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rgbClr val="000000"/>
                </a:solidFill>
                <a:latin typeface="Arial" charset="0"/>
                <a:cs typeface="+mn-cs"/>
              </a:rPr>
              <a:t>Notch2IC</a:t>
            </a:r>
            <a:r>
              <a:rPr lang="en-US" sz="1050" baseline="30000" dirty="0" smtClean="0">
                <a:solidFill>
                  <a:srgbClr val="000000"/>
                </a:solidFill>
                <a:latin typeface="Arial" charset="0"/>
                <a:cs typeface="+mn-cs"/>
              </a:rPr>
              <a:t>flSTOP</a:t>
            </a:r>
            <a:endParaRPr lang="en-US" sz="105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901719" y="4675981"/>
            <a:ext cx="1239694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rgbClr val="000000"/>
                </a:solidFill>
                <a:latin typeface="Arial" charset="0"/>
                <a:cs typeface="+mn-cs"/>
              </a:rPr>
              <a:t>CD19creER</a:t>
            </a:r>
            <a:r>
              <a:rPr lang="en-US" sz="1050" baseline="30000" dirty="0" smtClean="0">
                <a:solidFill>
                  <a:srgbClr val="000000"/>
                </a:solidFill>
                <a:latin typeface="Arial" charset="0"/>
                <a:cs typeface="+mn-cs"/>
              </a:rPr>
              <a:t>T2</a:t>
            </a:r>
            <a:endParaRPr lang="en-US" sz="1050" baseline="3000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cxnSp>
        <p:nvCxnSpPr>
          <p:cNvPr id="25" name="Gerade Verbindung 24"/>
          <p:cNvCxnSpPr/>
          <p:nvPr/>
        </p:nvCxnSpPr>
        <p:spPr>
          <a:xfrm>
            <a:off x="916945" y="5269904"/>
            <a:ext cx="17476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>
            <a:off x="916945" y="5363566"/>
            <a:ext cx="17476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1800031" y="5191978"/>
            <a:ext cx="702585" cy="231942"/>
          </a:xfrm>
          <a:prstGeom prst="rect">
            <a:avLst/>
          </a:prstGeom>
          <a:solidFill>
            <a:srgbClr val="0457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CreERT2</a:t>
            </a:r>
          </a:p>
        </p:txBody>
      </p:sp>
      <p:grpSp>
        <p:nvGrpSpPr>
          <p:cNvPr id="28" name="Gruppieren 27"/>
          <p:cNvGrpSpPr>
            <a:grpSpLocks/>
          </p:cNvGrpSpPr>
          <p:nvPr/>
        </p:nvGrpSpPr>
        <p:grpSpPr bwMode="auto">
          <a:xfrm>
            <a:off x="1097777" y="4954929"/>
            <a:ext cx="792307" cy="463262"/>
            <a:chOff x="2065812" y="1412776"/>
            <a:chExt cx="870626" cy="509694"/>
          </a:xfrm>
        </p:grpSpPr>
        <p:sp>
          <p:nvSpPr>
            <p:cNvPr id="29" name="Rechteck 28"/>
            <p:cNvSpPr/>
            <p:nvPr/>
          </p:nvSpPr>
          <p:spPr>
            <a:xfrm>
              <a:off x="2065812" y="1667334"/>
              <a:ext cx="660925" cy="255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b="1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CD19</a:t>
              </a:r>
            </a:p>
          </p:txBody>
        </p:sp>
        <p:cxnSp>
          <p:nvCxnSpPr>
            <p:cNvPr id="30" name="Gerade Verbindung 29"/>
            <p:cNvCxnSpPr>
              <a:stCxn id="29" idx="3"/>
            </p:cNvCxnSpPr>
            <p:nvPr/>
          </p:nvCxnSpPr>
          <p:spPr>
            <a:xfrm flipV="1">
              <a:off x="2729326" y="1412776"/>
              <a:ext cx="0" cy="382126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2734776" y="1416205"/>
              <a:ext cx="201662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headEnd type="none"/>
              <a:tailEnd type="stealth" w="lg" len="lg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hteck 31"/>
          <p:cNvSpPr/>
          <p:nvPr/>
        </p:nvSpPr>
        <p:spPr>
          <a:xfrm>
            <a:off x="1962894" y="3944679"/>
            <a:ext cx="396591" cy="23194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9A0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</a:t>
            </a: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feld 32"/>
          <p:cNvSpPr txBox="1">
            <a:spLocks noChangeArrowheads="1"/>
          </p:cNvSpPr>
          <p:nvPr/>
        </p:nvSpPr>
        <p:spPr bwMode="auto">
          <a:xfrm>
            <a:off x="910635" y="3945790"/>
            <a:ext cx="8890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de-DE" sz="900" b="1" dirty="0">
                <a:solidFill>
                  <a:srgbClr val="000000"/>
                </a:solidFill>
                <a:latin typeface="Arial" charset="0"/>
              </a:rPr>
              <a:t>+ Tamoxifen</a:t>
            </a:r>
          </a:p>
        </p:txBody>
      </p:sp>
      <p:sp>
        <p:nvSpPr>
          <p:cNvPr id="34" name="Rechteck 33"/>
          <p:cNvSpPr/>
          <p:nvPr/>
        </p:nvSpPr>
        <p:spPr>
          <a:xfrm>
            <a:off x="2361668" y="3945790"/>
            <a:ext cx="479875" cy="231942"/>
          </a:xfrm>
          <a:prstGeom prst="rect">
            <a:avLst/>
          </a:prstGeom>
          <a:solidFill>
            <a:srgbClr val="0457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ERT2</a:t>
            </a:r>
          </a:p>
        </p:txBody>
      </p:sp>
      <p:cxnSp>
        <p:nvCxnSpPr>
          <p:cNvPr id="35" name="Gerade Verbindung mit Pfeil 34"/>
          <p:cNvCxnSpPr/>
          <p:nvPr/>
        </p:nvCxnSpPr>
        <p:spPr>
          <a:xfrm flipH="1" flipV="1">
            <a:off x="1938512" y="3498196"/>
            <a:ext cx="205357" cy="40037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V="1">
            <a:off x="2177278" y="3498196"/>
            <a:ext cx="237259" cy="400381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/>
          <p:cNvSpPr txBox="1"/>
          <p:nvPr/>
        </p:nvSpPr>
        <p:spPr>
          <a:xfrm>
            <a:off x="4640724" y="1521409"/>
            <a:ext cx="4118195" cy="4185761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Helvetica" panose="020B0604020202020204" pitchFamily="34" charset="0"/>
              </a:rPr>
              <a:t>CAR</a:t>
            </a:r>
            <a:r>
              <a:rPr lang="en-US" sz="1400" baseline="30000" dirty="0" err="1" smtClean="0">
                <a:latin typeface="Helvetica" panose="020B0604020202020204" pitchFamily="34" charset="0"/>
              </a:rPr>
              <a:t>flSTOP</a:t>
            </a:r>
            <a:r>
              <a:rPr lang="en-US" sz="1400" dirty="0" smtClean="0">
                <a:latin typeface="Helvetica" panose="020B0604020202020204" pitchFamily="34" charset="0"/>
              </a:rPr>
              <a:t>//CD19cre-ERT2</a:t>
            </a: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 smtClean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  <a:p>
            <a:endParaRPr lang="en-US" sz="1400" dirty="0">
              <a:latin typeface="Helvetica" panose="020B0604020202020204" pitchFamily="34" charset="0"/>
            </a:endParaRPr>
          </a:p>
        </p:txBody>
      </p:sp>
      <p:cxnSp>
        <p:nvCxnSpPr>
          <p:cNvPr id="79" name="Gerade Verbindung 78"/>
          <p:cNvCxnSpPr/>
          <p:nvPr/>
        </p:nvCxnSpPr>
        <p:spPr>
          <a:xfrm>
            <a:off x="5211305" y="3088486"/>
            <a:ext cx="26538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/>
          <p:cNvCxnSpPr/>
          <p:nvPr/>
        </p:nvCxnSpPr>
        <p:spPr>
          <a:xfrm>
            <a:off x="5211305" y="3175798"/>
            <a:ext cx="26538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feld 80"/>
          <p:cNvSpPr txBox="1">
            <a:spLocks noChangeArrowheads="1"/>
          </p:cNvSpPr>
          <p:nvPr/>
        </p:nvSpPr>
        <p:spPr bwMode="auto">
          <a:xfrm>
            <a:off x="5888517" y="3271352"/>
            <a:ext cx="567170" cy="19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800" b="1">
                <a:solidFill>
                  <a:srgbClr val="000000"/>
                </a:solidFill>
                <a:latin typeface="Arial" charset="0"/>
              </a:rPr>
              <a:t>loxP</a:t>
            </a:r>
            <a:endParaRPr lang="en-US" altLang="de-DE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2" name="Gleichschenkliges Dreieck 81"/>
          <p:cNvSpPr/>
          <p:nvPr/>
        </p:nvSpPr>
        <p:spPr>
          <a:xfrm rot="5400000">
            <a:off x="6739111" y="3059323"/>
            <a:ext cx="280656" cy="134135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3" name="Textfeld 82"/>
          <p:cNvSpPr txBox="1">
            <a:spLocks noChangeArrowheads="1"/>
          </p:cNvSpPr>
          <p:nvPr/>
        </p:nvSpPr>
        <p:spPr bwMode="auto">
          <a:xfrm>
            <a:off x="6696555" y="3271352"/>
            <a:ext cx="567171" cy="19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800" b="1">
                <a:solidFill>
                  <a:srgbClr val="000000"/>
                </a:solidFill>
                <a:latin typeface="Arial" charset="0"/>
              </a:rPr>
              <a:t>loxP</a:t>
            </a:r>
            <a:endParaRPr lang="en-US" altLang="de-DE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4" name="Rechteck 83"/>
          <p:cNvSpPr/>
          <p:nvPr/>
        </p:nvSpPr>
        <p:spPr>
          <a:xfrm>
            <a:off x="6220530" y="3009458"/>
            <a:ext cx="505189" cy="2319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85" name="Rechteck 84"/>
          <p:cNvSpPr/>
          <p:nvPr/>
        </p:nvSpPr>
        <p:spPr>
          <a:xfrm>
            <a:off x="7054265" y="3009458"/>
            <a:ext cx="526610" cy="231942"/>
          </a:xfrm>
          <a:prstGeom prst="rect">
            <a:avLst/>
          </a:prstGeom>
          <a:solidFill>
            <a:srgbClr val="92D050"/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</a:t>
            </a:r>
            <a:endParaRPr lang="en-US" sz="8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uppieren 88"/>
          <p:cNvGrpSpPr>
            <a:grpSpLocks/>
          </p:cNvGrpSpPr>
          <p:nvPr/>
        </p:nvGrpSpPr>
        <p:grpSpPr bwMode="auto">
          <a:xfrm>
            <a:off x="5312399" y="2767161"/>
            <a:ext cx="792306" cy="463262"/>
            <a:chOff x="2065812" y="1412776"/>
            <a:chExt cx="870626" cy="509694"/>
          </a:xfrm>
        </p:grpSpPr>
        <p:sp>
          <p:nvSpPr>
            <p:cNvPr id="90" name="Rechteck 89"/>
            <p:cNvSpPr/>
            <p:nvPr/>
          </p:nvSpPr>
          <p:spPr>
            <a:xfrm>
              <a:off x="2065812" y="1667334"/>
              <a:ext cx="660925" cy="255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b="1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CAGGS</a:t>
              </a:r>
            </a:p>
          </p:txBody>
        </p:sp>
        <p:cxnSp>
          <p:nvCxnSpPr>
            <p:cNvPr id="91" name="Gerade Verbindung 90"/>
            <p:cNvCxnSpPr>
              <a:stCxn id="90" idx="3"/>
            </p:cNvCxnSpPr>
            <p:nvPr/>
          </p:nvCxnSpPr>
          <p:spPr>
            <a:xfrm flipV="1">
              <a:off x="2727741" y="1412776"/>
              <a:ext cx="0" cy="382126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/>
            <p:cNvCxnSpPr/>
            <p:nvPr/>
          </p:nvCxnSpPr>
          <p:spPr>
            <a:xfrm>
              <a:off x="2734776" y="1420270"/>
              <a:ext cx="201662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none"/>
              <a:tailEnd type="stealth" w="lg" len="lg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Gleichschenkliges Dreieck 92"/>
          <p:cNvSpPr/>
          <p:nvPr/>
        </p:nvSpPr>
        <p:spPr>
          <a:xfrm rot="5400000">
            <a:off x="5931548" y="3059323"/>
            <a:ext cx="280656" cy="134135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4" name="Textfeld 93"/>
          <p:cNvSpPr txBox="1"/>
          <p:nvPr/>
        </p:nvSpPr>
        <p:spPr>
          <a:xfrm>
            <a:off x="5114754" y="2461400"/>
            <a:ext cx="1044864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 err="1" smtClean="0">
                <a:solidFill>
                  <a:srgbClr val="000000"/>
                </a:solidFill>
                <a:latin typeface="Arial" charset="0"/>
              </a:rPr>
              <a:t>CAR</a:t>
            </a:r>
            <a:r>
              <a:rPr lang="en-US" sz="1050" baseline="30000" dirty="0" err="1" smtClean="0">
                <a:solidFill>
                  <a:srgbClr val="000000"/>
                </a:solidFill>
                <a:latin typeface="Arial" charset="0"/>
                <a:cs typeface="+mn-cs"/>
              </a:rPr>
              <a:t>flSTOP</a:t>
            </a:r>
            <a:endParaRPr lang="en-US" sz="105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95" name="Textfeld 94"/>
          <p:cNvSpPr txBox="1"/>
          <p:nvPr/>
        </p:nvSpPr>
        <p:spPr>
          <a:xfrm>
            <a:off x="5232165" y="4091658"/>
            <a:ext cx="1239694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rgbClr val="000000"/>
                </a:solidFill>
                <a:latin typeface="Arial" charset="0"/>
                <a:cs typeface="+mn-cs"/>
              </a:rPr>
              <a:t>CD19creER</a:t>
            </a:r>
            <a:r>
              <a:rPr lang="en-US" sz="1050" baseline="30000" dirty="0" smtClean="0">
                <a:solidFill>
                  <a:srgbClr val="000000"/>
                </a:solidFill>
                <a:latin typeface="Arial" charset="0"/>
                <a:cs typeface="+mn-cs"/>
              </a:rPr>
              <a:t>T2</a:t>
            </a:r>
            <a:endParaRPr lang="en-US" sz="1050" baseline="3000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cxnSp>
        <p:nvCxnSpPr>
          <p:cNvPr id="96" name="Gerade Verbindung 95"/>
          <p:cNvCxnSpPr/>
          <p:nvPr/>
        </p:nvCxnSpPr>
        <p:spPr>
          <a:xfrm>
            <a:off x="5247391" y="4685581"/>
            <a:ext cx="17476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/>
          <p:cNvCxnSpPr/>
          <p:nvPr/>
        </p:nvCxnSpPr>
        <p:spPr>
          <a:xfrm>
            <a:off x="5247391" y="4779243"/>
            <a:ext cx="17476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hteck 97"/>
          <p:cNvSpPr/>
          <p:nvPr/>
        </p:nvSpPr>
        <p:spPr>
          <a:xfrm>
            <a:off x="6130477" y="4607655"/>
            <a:ext cx="702585" cy="231942"/>
          </a:xfrm>
          <a:prstGeom prst="rect">
            <a:avLst/>
          </a:prstGeom>
          <a:solidFill>
            <a:srgbClr val="0457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CreERT2</a:t>
            </a:r>
          </a:p>
        </p:txBody>
      </p:sp>
      <p:grpSp>
        <p:nvGrpSpPr>
          <p:cNvPr id="99" name="Gruppieren 98"/>
          <p:cNvGrpSpPr>
            <a:grpSpLocks/>
          </p:cNvGrpSpPr>
          <p:nvPr/>
        </p:nvGrpSpPr>
        <p:grpSpPr bwMode="auto">
          <a:xfrm>
            <a:off x="5428223" y="4370606"/>
            <a:ext cx="792307" cy="463262"/>
            <a:chOff x="2065812" y="1412776"/>
            <a:chExt cx="870626" cy="509694"/>
          </a:xfrm>
        </p:grpSpPr>
        <p:sp>
          <p:nvSpPr>
            <p:cNvPr id="100" name="Rechteck 99"/>
            <p:cNvSpPr/>
            <p:nvPr/>
          </p:nvSpPr>
          <p:spPr>
            <a:xfrm>
              <a:off x="2065812" y="1667334"/>
              <a:ext cx="660925" cy="255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b="1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CD19</a:t>
              </a:r>
            </a:p>
          </p:txBody>
        </p:sp>
        <p:cxnSp>
          <p:nvCxnSpPr>
            <p:cNvPr id="101" name="Gerade Verbindung 100"/>
            <p:cNvCxnSpPr>
              <a:stCxn id="100" idx="3"/>
            </p:cNvCxnSpPr>
            <p:nvPr/>
          </p:nvCxnSpPr>
          <p:spPr>
            <a:xfrm flipV="1">
              <a:off x="2729326" y="1412776"/>
              <a:ext cx="0" cy="382126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/>
            <p:cNvCxnSpPr/>
            <p:nvPr/>
          </p:nvCxnSpPr>
          <p:spPr>
            <a:xfrm>
              <a:off x="2734776" y="1416205"/>
              <a:ext cx="201662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headEnd type="none"/>
              <a:tailEnd type="stealth" w="lg" len="lg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Rechteck 114"/>
          <p:cNvSpPr/>
          <p:nvPr/>
        </p:nvSpPr>
        <p:spPr>
          <a:xfrm>
            <a:off x="1993400" y="3944679"/>
            <a:ext cx="360537" cy="231942"/>
          </a:xfrm>
          <a:prstGeom prst="rect">
            <a:avLst/>
          </a:prstGeom>
          <a:solidFill>
            <a:srgbClr val="0457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</a:t>
            </a: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1981645" y="4110748"/>
            <a:ext cx="790602" cy="29443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>
                <a:solidFill>
                  <a:schemeClr val="tx1"/>
                </a:solidFill>
              </a:rPr>
              <a:t>HSP90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6" name="Rechteck 115"/>
          <p:cNvSpPr/>
          <p:nvPr/>
        </p:nvSpPr>
        <p:spPr>
          <a:xfrm>
            <a:off x="1712162" y="2941304"/>
            <a:ext cx="789906" cy="23194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Notch2IC</a:t>
            </a:r>
          </a:p>
        </p:txBody>
      </p:sp>
      <p:sp>
        <p:nvSpPr>
          <p:cNvPr id="117" name="Rechteck 116"/>
          <p:cNvSpPr/>
          <p:nvPr/>
        </p:nvSpPr>
        <p:spPr>
          <a:xfrm>
            <a:off x="2545921" y="2926452"/>
            <a:ext cx="87129" cy="2551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85000"/>
                <a:lumOff val="15000"/>
              </a:schemeClr>
            </a:solidFill>
            <a:prstDash val="solid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2661707" y="2941304"/>
            <a:ext cx="505493" cy="231942"/>
          </a:xfrm>
          <a:prstGeom prst="rect">
            <a:avLst/>
          </a:prstGeom>
          <a:solidFill>
            <a:srgbClr val="E04500"/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hCD2</a:t>
            </a:r>
          </a:p>
        </p:txBody>
      </p:sp>
      <p:sp>
        <p:nvSpPr>
          <p:cNvPr id="119" name="Textfeld 118"/>
          <p:cNvSpPr txBox="1">
            <a:spLocks noChangeArrowheads="1"/>
          </p:cNvSpPr>
          <p:nvPr/>
        </p:nvSpPr>
        <p:spPr bwMode="auto">
          <a:xfrm>
            <a:off x="2459280" y="3203198"/>
            <a:ext cx="565727" cy="19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800" b="1" dirty="0">
                <a:solidFill>
                  <a:srgbClr val="000000"/>
                </a:solidFill>
                <a:latin typeface="Arial" charset="0"/>
              </a:rPr>
              <a:t>IRES</a:t>
            </a:r>
            <a:endParaRPr lang="en-US" altLang="de-DE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0" name="Rechteck 119"/>
          <p:cNvSpPr/>
          <p:nvPr/>
        </p:nvSpPr>
        <p:spPr>
          <a:xfrm>
            <a:off x="2319613" y="2281509"/>
            <a:ext cx="955787" cy="30871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Notch2IC</a:t>
            </a:r>
          </a:p>
        </p:txBody>
      </p:sp>
      <p:sp>
        <p:nvSpPr>
          <p:cNvPr id="122" name="Rechteck 121"/>
          <p:cNvSpPr/>
          <p:nvPr/>
        </p:nvSpPr>
        <p:spPr>
          <a:xfrm>
            <a:off x="3437990" y="2293769"/>
            <a:ext cx="672811" cy="231942"/>
          </a:xfrm>
          <a:prstGeom prst="ellipse">
            <a:avLst/>
          </a:prstGeom>
          <a:solidFill>
            <a:srgbClr val="E04500"/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hCD2</a:t>
            </a:r>
          </a:p>
        </p:txBody>
      </p:sp>
      <p:sp>
        <p:nvSpPr>
          <p:cNvPr id="65" name="Rechteck 121"/>
          <p:cNvSpPr/>
          <p:nvPr/>
        </p:nvSpPr>
        <p:spPr>
          <a:xfrm>
            <a:off x="7474343" y="2299347"/>
            <a:ext cx="672811" cy="231942"/>
          </a:xfrm>
          <a:prstGeom prst="ellipse">
            <a:avLst/>
          </a:prstGeom>
          <a:solidFill>
            <a:srgbClr val="92D050"/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</a:t>
            </a:r>
            <a:endParaRPr lang="en-US" sz="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1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dirty="0" smtClean="0"/>
              <a:t>MZB depletion in CD19-knockout mice</a:t>
            </a:r>
            <a:endParaRPr lang="en-US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8</a:t>
            </a:fld>
            <a:r>
              <a:rPr lang="de-DE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9" t="6160" r="-5899" b="51815"/>
          <a:stretch/>
        </p:blipFill>
        <p:spPr bwMode="auto">
          <a:xfrm>
            <a:off x="5685866" y="2001695"/>
            <a:ext cx="2172255" cy="185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feld 64"/>
          <p:cNvSpPr txBox="1"/>
          <p:nvPr/>
        </p:nvSpPr>
        <p:spPr>
          <a:xfrm>
            <a:off x="1888715" y="1741319"/>
            <a:ext cx="149939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wild type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66" name="Textfeld 65"/>
          <p:cNvSpPr txBox="1"/>
          <p:nvPr/>
        </p:nvSpPr>
        <p:spPr>
          <a:xfrm>
            <a:off x="3905250" y="1741319"/>
            <a:ext cx="350520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Untreated Notch2IC//CD19-CreERT2</a:t>
            </a:r>
            <a:r>
              <a:rPr lang="de-DE" sz="1100" baseline="30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+/+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1613058" y="3935345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CD23</a:t>
            </a:r>
            <a:endParaRPr lang="en-US" sz="7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hteck 67"/>
          <p:cNvSpPr/>
          <p:nvPr/>
        </p:nvSpPr>
        <p:spPr>
          <a:xfrm rot="16200000">
            <a:off x="1187070" y="3517595"/>
            <a:ext cx="720725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CD21</a:t>
            </a:r>
            <a:endParaRPr lang="en-US"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Gerade Verbindung mit Pfeil 68"/>
          <p:cNvCxnSpPr/>
          <p:nvPr/>
        </p:nvCxnSpPr>
        <p:spPr>
          <a:xfrm>
            <a:off x="1626967" y="3876605"/>
            <a:ext cx="706816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V="1">
            <a:off x="1626967" y="3155337"/>
            <a:ext cx="0" cy="72252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/>
          <p:cNvSpPr/>
          <p:nvPr/>
        </p:nvSpPr>
        <p:spPr>
          <a:xfrm>
            <a:off x="5780790" y="3961979"/>
            <a:ext cx="1100569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hCD2 Reporter </a:t>
            </a:r>
            <a:endParaRPr lang="en-US" sz="7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2" name="Gerade Verbindung mit Pfeil 71"/>
          <p:cNvCxnSpPr/>
          <p:nvPr/>
        </p:nvCxnSpPr>
        <p:spPr>
          <a:xfrm>
            <a:off x="5938715" y="3903239"/>
            <a:ext cx="683679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/>
          <p:cNvSpPr txBox="1"/>
          <p:nvPr/>
        </p:nvSpPr>
        <p:spPr>
          <a:xfrm>
            <a:off x="1995169" y="2213013"/>
            <a:ext cx="72008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 smtClean="0">
                <a:solidFill>
                  <a:srgbClr val="000000"/>
                </a:solidFill>
                <a:latin typeface="Arial" charset="0"/>
              </a:rPr>
              <a:t>6,5 % MZB</a:t>
            </a:r>
            <a:endParaRPr lang="en-US" sz="800" b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58" y="2176321"/>
            <a:ext cx="3703393" cy="160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hteck 76"/>
          <p:cNvSpPr/>
          <p:nvPr/>
        </p:nvSpPr>
        <p:spPr>
          <a:xfrm>
            <a:off x="1888716" y="2382737"/>
            <a:ext cx="648110" cy="9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5-10 % MZBs</a:t>
            </a:r>
            <a:endParaRPr lang="en-US" sz="7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2736242" y="3397200"/>
            <a:ext cx="651867" cy="98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9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80-90% FOBs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90850" y="5010150"/>
            <a:ext cx="3171825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Untreated mice (day 0, hCD2</a:t>
            </a:r>
            <a:r>
              <a:rPr lang="de-DE" baseline="30000" dirty="0"/>
              <a:t>-</a:t>
            </a:r>
            <a:r>
              <a:rPr lang="de-DE" dirty="0" smtClean="0"/>
              <a:t>): </a:t>
            </a:r>
          </a:p>
          <a:p>
            <a:pPr algn="ctr"/>
            <a:r>
              <a:rPr lang="de-DE" dirty="0" smtClean="0"/>
              <a:t>CD19 knockout, no MZBs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 sz="2400" dirty="0" smtClean="0"/>
              <a:t>Early response to 1x Tamoxifen treatment: all reporter</a:t>
            </a:r>
            <a:r>
              <a:rPr lang="de-DE" sz="2400" baseline="30000" dirty="0" smtClean="0"/>
              <a:t>+</a:t>
            </a:r>
            <a:r>
              <a:rPr lang="de-DE" sz="2400" dirty="0" smtClean="0"/>
              <a:t> cells are FOBs </a:t>
            </a:r>
            <a:endParaRPr lang="en-US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4DD-8F10-491C-BFC2-D4DC64F16D79}" type="slidenum">
              <a:rPr lang="de-DE" smtClean="0"/>
              <a:pPr/>
              <a:t>9</a:t>
            </a:fld>
            <a:r>
              <a:rPr lang="de-DE" smtClean="0">
                <a:ea typeface="Verdana"/>
                <a:cs typeface="Verdana"/>
              </a:rPr>
              <a:t>│</a:t>
            </a:r>
            <a:endParaRPr lang="de-DE" dirty="0"/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4"/>
          <a:stretch/>
        </p:blipFill>
        <p:spPr bwMode="auto">
          <a:xfrm>
            <a:off x="4441108" y="2077396"/>
            <a:ext cx="3423558" cy="168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281109" y="5062251"/>
            <a:ext cx="835499" cy="878306"/>
            <a:chOff x="4281109" y="5062251"/>
            <a:chExt cx="835499" cy="878306"/>
          </a:xfrm>
        </p:grpSpPr>
        <p:sp>
          <p:nvSpPr>
            <p:cNvPr id="44" name="Rechteck 43"/>
            <p:cNvSpPr/>
            <p:nvPr/>
          </p:nvSpPr>
          <p:spPr>
            <a:xfrm>
              <a:off x="4395883" y="5842259"/>
              <a:ext cx="720725" cy="98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9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CD23</a:t>
              </a:r>
              <a:endParaRPr lang="en-US" sz="7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 rot="16200000">
              <a:off x="3969895" y="5424509"/>
              <a:ext cx="720725" cy="98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9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CD21</a:t>
              </a:r>
              <a:endPara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Gerade Verbindung mit Pfeil 45"/>
            <p:cNvCxnSpPr/>
            <p:nvPr/>
          </p:nvCxnSpPr>
          <p:spPr>
            <a:xfrm>
              <a:off x="4409792" y="5783519"/>
              <a:ext cx="7068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/>
            <p:cNvCxnSpPr/>
            <p:nvPr/>
          </p:nvCxnSpPr>
          <p:spPr>
            <a:xfrm flipV="1">
              <a:off x="4409792" y="5062251"/>
              <a:ext cx="0" cy="7225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281109" y="3039737"/>
            <a:ext cx="835499" cy="878306"/>
            <a:chOff x="4298527" y="3039737"/>
            <a:chExt cx="835499" cy="878306"/>
          </a:xfrm>
        </p:grpSpPr>
        <p:sp>
          <p:nvSpPr>
            <p:cNvPr id="48" name="Rechteck 47"/>
            <p:cNvSpPr/>
            <p:nvPr/>
          </p:nvSpPr>
          <p:spPr>
            <a:xfrm>
              <a:off x="4413301" y="3819745"/>
              <a:ext cx="720725" cy="98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900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Reporter</a:t>
              </a:r>
              <a:endParaRPr lang="en-US" sz="7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 rot="16200000">
              <a:off x="3987313" y="3401995"/>
              <a:ext cx="720725" cy="98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900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SSC</a:t>
              </a:r>
              <a:endPara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Gerade Verbindung mit Pfeil 49"/>
            <p:cNvCxnSpPr/>
            <p:nvPr/>
          </p:nvCxnSpPr>
          <p:spPr>
            <a:xfrm>
              <a:off x="4427210" y="3761005"/>
              <a:ext cx="7068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/>
            <p:cNvCxnSpPr/>
            <p:nvPr/>
          </p:nvCxnSpPr>
          <p:spPr>
            <a:xfrm flipV="1">
              <a:off x="4427210" y="3039737"/>
              <a:ext cx="0" cy="7225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0"/>
          <p:cNvSpPr txBox="1"/>
          <p:nvPr/>
        </p:nvSpPr>
        <p:spPr>
          <a:xfrm>
            <a:off x="4413947" y="1679036"/>
            <a:ext cx="1738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Notch2IC//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CD19-CreERT2</a:t>
            </a:r>
            <a:r>
              <a:rPr lang="en-US" sz="1100" baseline="30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+/+                               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53" name="TextBox 50"/>
          <p:cNvSpPr txBox="1"/>
          <p:nvPr/>
        </p:nvSpPr>
        <p:spPr>
          <a:xfrm>
            <a:off x="6170734" y="1679036"/>
            <a:ext cx="1738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CAR//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CD19-CreERT2</a:t>
            </a:r>
            <a:r>
              <a:rPr lang="en-US" sz="1100" baseline="30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+/+                               </a:t>
            </a:r>
            <a:endParaRPr lang="en-US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4456333" y="1281754"/>
            <a:ext cx="3513369" cy="2507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Transgene </a:t>
            </a:r>
            <a:r>
              <a:rPr lang="de-DE" sz="1200" dirty="0" err="1" smtClean="0">
                <a:solidFill>
                  <a:schemeClr val="tx1"/>
                </a:solidFill>
                <a:latin typeface="Helvetica" panose="020B0604020202020204" pitchFamily="34" charset="0"/>
              </a:rPr>
              <a:t>expression</a:t>
            </a:r>
            <a:r>
              <a:rPr lang="de-DE" sz="12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48h after </a:t>
            </a:r>
            <a:r>
              <a:rPr lang="de-DE" sz="1200" dirty="0" err="1" smtClean="0">
                <a:solidFill>
                  <a:schemeClr val="tx1"/>
                </a:solidFill>
                <a:latin typeface="Helvetica" panose="020B0604020202020204" pitchFamily="34" charset="0"/>
              </a:rPr>
              <a:t>single</a:t>
            </a:r>
            <a:r>
              <a:rPr lang="de-DE" sz="12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dose TAM</a:t>
            </a:r>
            <a:endParaRPr lang="de-DE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50825" y="1407116"/>
            <a:ext cx="35983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A single treatment with 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</a:rPr>
              <a:t>1x 5mg </a:t>
            </a: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enables us to 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</a:rPr>
              <a:t>follow up </a:t>
            </a: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the kinetic of Notch2IC induction and cell phenotype</a:t>
            </a:r>
            <a:endParaRPr lang="en-US" sz="1400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29" y="4119482"/>
            <a:ext cx="3306775" cy="1602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64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elmholtzZentrum münchen">
  <a:themeElements>
    <a:clrScheme name="HMGU Farben">
      <a:dk1>
        <a:srgbClr val="333333"/>
      </a:dk1>
      <a:lt1>
        <a:sysClr val="window" lastClr="FFFFFF"/>
      </a:lt1>
      <a:dk2>
        <a:srgbClr val="E4003A"/>
      </a:dk2>
      <a:lt2>
        <a:srgbClr val="E9E9E9"/>
      </a:lt2>
      <a:accent1>
        <a:srgbClr val="BEBEBE"/>
      </a:accent1>
      <a:accent2>
        <a:srgbClr val="999999"/>
      </a:accent2>
      <a:accent3>
        <a:srgbClr val="333333"/>
      </a:accent3>
      <a:accent4>
        <a:srgbClr val="045799"/>
      </a:accent4>
      <a:accent5>
        <a:srgbClr val="34A0FA"/>
      </a:accent5>
      <a:accent6>
        <a:srgbClr val="E2C8D6"/>
      </a:accent6>
      <a:hlink>
        <a:srgbClr val="E4003A"/>
      </a:hlink>
      <a:folHlink>
        <a:srgbClr val="F36389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Microsoft Office PowerPoint</Application>
  <PresentationFormat>On-screen Show (4:3)</PresentationFormat>
  <Paragraphs>244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Courier New</vt:lpstr>
      <vt:lpstr>Helvetica</vt:lpstr>
      <vt:lpstr>Symbol</vt:lpstr>
      <vt:lpstr>Verdana</vt:lpstr>
      <vt:lpstr>Wingdings</vt:lpstr>
      <vt:lpstr>HelmholtzZentrum münchen</vt:lpstr>
      <vt:lpstr>think-cell Folie</vt:lpstr>
      <vt:lpstr>Identity Conversion of B Cells through Notch2</vt:lpstr>
      <vt:lpstr>Notch signaling pathway</vt:lpstr>
      <vt:lpstr>Final MZB differentiation takes place within splenic follicles</vt:lpstr>
      <vt:lpstr>Generation of MZB cells from FoB cells upon Notch2IC induction</vt:lpstr>
      <vt:lpstr>Pre-Treatment with anti-IL7R antibody </vt:lpstr>
      <vt:lpstr>Pre-Treatment with anti-IL7R antibody depletes transitional B cells</vt:lpstr>
      <vt:lpstr>Mouse model for inducible, constitutively active Notch2 signaling: </vt:lpstr>
      <vt:lpstr>MZB depletion in CD19-knockout mice</vt:lpstr>
      <vt:lpstr>Early response to 1x Tamoxifen treatment: all reporter+ cells are FOBs </vt:lpstr>
      <vt:lpstr>Induction of Notch2IC induces identity conversion of FOB to MZB surface phenotype after 1x tamoxifen induction</vt:lpstr>
      <vt:lpstr>Regeneration of marginal zone B cells after Notch2IC induction</vt:lpstr>
      <vt:lpstr>PowerPoint Presentation</vt:lpstr>
      <vt:lpstr>Induction of Notch2IC  induces identity conversion of FOBs to MZBs in CD19-creERT2+/- mice</vt:lpstr>
      <vt:lpstr>Kinetics of transgenic hCD2+ splenic B cells</vt:lpstr>
      <vt:lpstr>PowerPoint Presentation</vt:lpstr>
      <vt:lpstr>PowerPoint Presentation</vt:lpstr>
    </vt:vector>
  </TitlesOfParts>
  <Company>Helmholtz Zentrum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Styleguide HMGU</dc:title>
  <dc:creator>Günther Wess;Angelika Jurik;susanne.rosenblatt</dc:creator>
  <cp:lastModifiedBy>strobl</cp:lastModifiedBy>
  <cp:revision>479</cp:revision>
  <cp:lastPrinted>2019-02-13T19:30:33Z</cp:lastPrinted>
  <dcterms:created xsi:type="dcterms:W3CDTF">2014-02-03T09:04:14Z</dcterms:created>
  <dcterms:modified xsi:type="dcterms:W3CDTF">2022-01-21T10:35:27Z</dcterms:modified>
</cp:coreProperties>
</file>